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E9285-D915-D82E-B30F-73AF7B430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E78F54-43E3-00A0-3E96-6DD2E595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71A20-DCB8-BCF8-4E73-0E6F4186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B7F27-DC7A-5546-A6B9-6553CF07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228A5-8AAA-6719-B190-A76C0D29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815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FC4ED-BA4D-A4FB-765F-7C47B000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5D98C-B475-76D5-EC12-EBCFC5362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792CC3-F64F-9E71-B054-CE73D368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CB451-8953-2F22-A491-A3722ED8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E8E9B0-2493-6CE5-E1E9-5164356E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622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798FFE-B02C-3420-4992-03EE9BAE2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1F6DD8-B7C0-FDBB-F75F-FA2CFC50A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1AF11B-402D-D3A4-3B68-F648DA5E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09EAF5-BB68-601D-DFE6-D683BD77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114C7-53BB-6C81-33DC-693DAE037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8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45515-F753-1F67-4DCD-E48C5AE8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50C27-0622-A08F-1B66-7DA52800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434A69-9D01-93D7-C91E-316BB2FB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ED6D9-BFC9-8752-BEF5-DF2C7A9A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1BDF7C-F870-50E3-FE0E-C865226E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365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E0168-43BC-4B92-18E6-584FF1FF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2CB3B-E590-F27B-F588-D91504F86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70127-2FA4-EC25-5FC9-8C7D4881D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1BD99-9658-D118-3292-D106A2D1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847C3-4697-860A-E68C-413CA203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505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33C1B-31DB-CDF9-DAA4-8401BA5D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55060-659F-7241-D9C5-B547F831B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688616-6001-8DCA-3FD4-4F948D732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0DA83-9DEE-AC97-DB0A-5CEF968E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BA046E-1581-E455-0E79-E40A73C0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58051-A4ED-2671-B675-E0E20245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616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DF42A-4222-E5FC-8FB7-551E1E76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D0338-69C6-EA41-CE67-4AC777DBA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817879-052C-77F3-8602-173F32CB6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4412C5-B78F-AB1D-C104-957923E54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28F58E-D432-895D-56E7-9E2EFED1A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9B7A3D-32CF-8E49-8F9A-73D52AEDB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BF50EF-66B2-F67B-D9D9-9118DBDA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4BCBC8-5639-3E1A-8087-35BB4405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8282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E8464-11A9-616C-6894-245A5D1D8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325CD0-4C20-F242-AD39-BEA84DD26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4D7C1F-CBB3-37BC-1B5C-ABB38CE7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16D883-D76B-6999-7287-093402FE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979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1B2DDF-F412-9F1C-EBDB-C747EF8B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8373F1-A4DC-1FC5-26D2-37F6B7E2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6460-BDCE-5266-0CFA-F99EB2EB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87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E98C6-494E-A090-005E-B4347B8A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B95003-B062-D835-5F0A-6E67D67D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B16732-6C7F-9DEC-2570-E5AC0EF0E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845086-0D75-F647-BA17-9E68F807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2EC8F0-3356-4403-64B3-3C1BAC5B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11F787-3F74-5FCE-EBC3-9BFA1F52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1510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5DD75-B362-1CC5-0DAF-97A34D194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EAA47A-E193-2F66-511D-49FD9B53E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4AE9C-54DB-791C-6C2A-81D0CEB3D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A45A44-6B1C-1B0F-8A17-97732AFFB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17A69E-525E-00CE-65E2-54834AB0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9D1B74-FFC4-DAAD-2C69-4A717CD1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1304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FCF086-99F3-3A36-EBD6-0FFA56B5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43D470-8E23-51CE-DD6E-42DE12500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15B11D-62A2-97E2-BEBD-473721AEB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530A5-DCC1-1640-8457-B45A1CE6B11F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E91EAC-4C97-2094-56CD-25BDA173B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EB488-1E64-134A-2C50-474D1BCF0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F11C-133C-E64F-A780-B46381211A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316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4-aivle-school-5th-miniproject/overview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73FDE-7542-E171-C0CE-974E38C0F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센서 데이터 기반 모션 분류</a:t>
            </a:r>
            <a:br>
              <a:rPr kumimoji="1" lang="en-US" altLang="ko-KR" sz="4000" dirty="0"/>
            </a:br>
            <a:r>
              <a:rPr kumimoji="1" lang="en-US" altLang="ko-KR" sz="4000" dirty="0"/>
              <a:t>(Kaggle </a:t>
            </a:r>
            <a:r>
              <a:rPr kumimoji="1" lang="ko-KR" altLang="en-US" sz="4000" dirty="0"/>
              <a:t>개인별 경진 대회</a:t>
            </a:r>
            <a:r>
              <a:rPr kumimoji="1" lang="en-US" altLang="ko-KR" sz="4000" dirty="0"/>
              <a:t>)</a:t>
            </a:r>
            <a:endParaRPr kumimoji="1" lang="ko-Kore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F5290F-D432-E18E-1257-CB63CB1EF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038"/>
            <a:ext cx="9144000" cy="1655762"/>
          </a:xfrm>
        </p:spPr>
        <p:txBody>
          <a:bodyPr/>
          <a:lstStyle/>
          <a:p>
            <a:r>
              <a:rPr kumimoji="1" lang="ko-Kore-KR" altLang="en-US" dirty="0"/>
              <a:t>김영우</a:t>
            </a:r>
          </a:p>
        </p:txBody>
      </p:sp>
    </p:spTree>
    <p:extLst>
      <p:ext uri="{BB962C8B-B14F-4D97-AF65-F5344CB8AC3E}">
        <p14:creationId xmlns:p14="http://schemas.microsoft.com/office/powerpoint/2010/main" val="280266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0E7BD-0571-39DC-A2E0-E4B98E09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4000" dirty="0"/>
              <a:t>진행</a:t>
            </a:r>
            <a:r>
              <a:rPr kumimoji="1" lang="ko-KR" altLang="en-US" sz="4000" dirty="0"/>
              <a:t> 프로세스</a:t>
            </a:r>
            <a:endParaRPr kumimoji="1" lang="ko-Kore-KR" altLang="en-US" sz="4000" dirty="0"/>
          </a:p>
        </p:txBody>
      </p:sp>
      <p:pic>
        <p:nvPicPr>
          <p:cNvPr id="6" name="내용 개체 틀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B7E8DFB-B0A1-8B2C-A216-5A6740743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5488"/>
            <a:ext cx="6106068" cy="35192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F49FE-BC45-74CD-D6F9-40D6D75D636E}"/>
              </a:ext>
            </a:extLst>
          </p:cNvPr>
          <p:cNvSpPr txBox="1"/>
          <p:nvPr/>
        </p:nvSpPr>
        <p:spPr>
          <a:xfrm>
            <a:off x="7358743" y="1908458"/>
            <a:ext cx="4288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라벨</a:t>
            </a:r>
            <a:r>
              <a:rPr kumimoji="1" lang="en-US" altLang="ko-KR" dirty="0"/>
              <a:t>(1,2…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11)</a:t>
            </a:r>
            <a:r>
              <a:rPr kumimoji="1" lang="ko-KR" altLang="en-US" dirty="0"/>
              <a:t>을 상식적인 기준에 따라 </a:t>
            </a:r>
            <a:endParaRPr kumimoji="1" lang="en-US" altLang="ko-KR" dirty="0"/>
          </a:p>
          <a:p>
            <a:r>
              <a:rPr kumimoji="1" lang="ko-KR" altLang="en-US" dirty="0"/>
              <a:t>정적 행동</a:t>
            </a:r>
            <a:r>
              <a:rPr kumimoji="1" lang="en-US" altLang="ko-KR" dirty="0"/>
              <a:t>(0)</a:t>
            </a:r>
            <a:r>
              <a:rPr kumimoji="1" lang="ko-KR" altLang="en-US" dirty="0"/>
              <a:t>과 동적 행동</a:t>
            </a:r>
            <a:r>
              <a:rPr kumimoji="1" lang="en-US" altLang="ko-KR" dirty="0"/>
              <a:t>(1)</a:t>
            </a:r>
            <a:r>
              <a:rPr kumimoji="1" lang="ko-KR" altLang="en-US" dirty="0"/>
              <a:t>로 구분하는 모델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학습하고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정적 행동</a:t>
            </a:r>
            <a:r>
              <a:rPr kumimoji="1" lang="en-US" altLang="ko-KR" dirty="0"/>
              <a:t>(0)</a:t>
            </a:r>
            <a:r>
              <a:rPr kumimoji="1" lang="ko-KR" altLang="en-US" dirty="0"/>
              <a:t> 중에서 어떤 정적 행동인지 구분하는 모델 </a:t>
            </a:r>
            <a:r>
              <a:rPr kumimoji="1" lang="en-US" altLang="ko-KR" dirty="0"/>
              <a:t>2-1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동적 행동</a:t>
            </a:r>
            <a:r>
              <a:rPr kumimoji="1" lang="en-US" altLang="ko-KR" dirty="0"/>
              <a:t>(1)</a:t>
            </a:r>
            <a:r>
              <a:rPr kumimoji="1" lang="ko-KR" altLang="en-US" dirty="0"/>
              <a:t> 중에서 어떤 동적 행동인지 구분하는 모델 </a:t>
            </a:r>
            <a:r>
              <a:rPr kumimoji="1" lang="en-US" altLang="ko-KR" dirty="0"/>
              <a:t>2-2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학습하여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test-set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모델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넣은 다음 상황에 따라</a:t>
            </a:r>
            <a:endParaRPr kumimoji="1" lang="en-US" altLang="ko-KR" dirty="0"/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2-1</a:t>
            </a:r>
            <a:r>
              <a:rPr kumimoji="1" lang="ko-KR" altLang="en-US" dirty="0"/>
              <a:t> 혹은 모델 </a:t>
            </a:r>
            <a:r>
              <a:rPr kumimoji="1" lang="en-US" altLang="ko-KR" dirty="0"/>
              <a:t>2-2</a:t>
            </a:r>
            <a:r>
              <a:rPr kumimoji="1" lang="ko-KR" altLang="en-US" dirty="0"/>
              <a:t>에 넣어</a:t>
            </a:r>
            <a:endParaRPr kumimoji="1" lang="en-US" altLang="ko-KR" dirty="0"/>
          </a:p>
          <a:p>
            <a:r>
              <a:rPr kumimoji="1" lang="ko-KR" altLang="en-US" dirty="0"/>
              <a:t>정확도를 확인하고자 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4949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4E1A8E9-CBBD-18B0-CC51-DD7037527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943" y="2570048"/>
            <a:ext cx="7234460" cy="29272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81FAF8-0B8B-6309-A2EE-418C6D0D4895}"/>
              </a:ext>
            </a:extLst>
          </p:cNvPr>
          <p:cNvSpPr txBox="1"/>
          <p:nvPr/>
        </p:nvSpPr>
        <p:spPr>
          <a:xfrm>
            <a:off x="830943" y="707570"/>
            <a:ext cx="9394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라벨</a:t>
            </a:r>
            <a:r>
              <a:rPr kumimoji="1" lang="en-US" altLang="ko-Kore-KR" dirty="0"/>
              <a:t>(label)</a:t>
            </a:r>
            <a:r>
              <a:rPr kumimoji="1" lang="ko-KR" altLang="en-US" dirty="0"/>
              <a:t>에 따라서 클래스 불균형이 있는지 확인한다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결과 클래스 불균형이 존재한다는 것을 알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122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864C446-82CE-9386-0081-FFD059D0E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7809"/>
            <a:ext cx="7683500" cy="381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6E6044-565D-12FE-1FC1-C58D5AEFA8B2}"/>
              </a:ext>
            </a:extLst>
          </p:cNvPr>
          <p:cNvSpPr txBox="1"/>
          <p:nvPr/>
        </p:nvSpPr>
        <p:spPr>
          <a:xfrm>
            <a:off x="838199" y="440859"/>
            <a:ext cx="11179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불균형 문제를 대처하기 위한 방안이 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번째는 </a:t>
            </a:r>
            <a:r>
              <a:rPr kumimoji="1" lang="ko-KR" altLang="en-US" dirty="0" err="1"/>
              <a:t>리샘플링</a:t>
            </a:r>
            <a:r>
              <a:rPr kumimoji="1" lang="en-US" altLang="ko-KR" dirty="0"/>
              <a:t>(Resampling)</a:t>
            </a:r>
            <a:r>
              <a:rPr kumimoji="1" lang="ko-KR" altLang="en-US" dirty="0"/>
              <a:t>을 통한 </a:t>
            </a:r>
            <a:r>
              <a:rPr kumimoji="1" lang="ko-KR" altLang="en-US" dirty="0" err="1"/>
              <a:t>오버샘플링</a:t>
            </a:r>
            <a:r>
              <a:rPr kumimoji="1" lang="en-US" altLang="ko-KR" dirty="0"/>
              <a:t>(Oversampling),  </a:t>
            </a:r>
            <a:r>
              <a:rPr kumimoji="1" lang="ko-KR" altLang="en-US" dirty="0" err="1"/>
              <a:t>언더샘플링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Undersampling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취하는 방식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번쨰는</a:t>
            </a:r>
            <a:r>
              <a:rPr kumimoji="1" lang="ko-KR" altLang="en-US" dirty="0"/>
              <a:t> 모델 </a:t>
            </a:r>
            <a:r>
              <a:rPr kumimoji="1" lang="ko-KR" altLang="en-US" dirty="0" err="1"/>
              <a:t>학습시</a:t>
            </a:r>
            <a:r>
              <a:rPr kumimoji="1" lang="ko-KR" altLang="en-US" dirty="0"/>
              <a:t> 소수 클래스에 더 높은 가중치를 부여하는 방식이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5302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DB77600-B040-E5C6-7EE0-55C343E1B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594" y="2513781"/>
            <a:ext cx="5467350" cy="2955358"/>
          </a:xfr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1307537-1D93-205C-6ABA-49ED2449A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84" y="2513781"/>
            <a:ext cx="5832022" cy="2944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F9B8EA-18FC-F9A1-F960-7D67ED8F70FD}"/>
              </a:ext>
            </a:extLst>
          </p:cNvPr>
          <p:cNvSpPr txBox="1"/>
          <p:nvPr/>
        </p:nvSpPr>
        <p:spPr>
          <a:xfrm>
            <a:off x="506185" y="462630"/>
            <a:ext cx="11179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 err="1"/>
              <a:t>번쨰</a:t>
            </a:r>
            <a:r>
              <a:rPr kumimoji="1" lang="ko-KR" altLang="en-US" dirty="0"/>
              <a:t> 방식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 학습할 </a:t>
            </a:r>
            <a:r>
              <a:rPr kumimoji="1" lang="ko-KR" altLang="en-US" dirty="0" err="1"/>
              <a:t>떄</a:t>
            </a:r>
            <a:r>
              <a:rPr kumimoji="1" lang="ko-KR" altLang="en-US" dirty="0"/>
              <a:t> 소수 클래스에 대한 가중치를 더 부여하는 방식을 채택했습니다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왜냐하면 </a:t>
            </a:r>
            <a:r>
              <a:rPr kumimoji="1" lang="ko-KR" altLang="en-US" dirty="0" err="1"/>
              <a:t>리샘플링</a:t>
            </a:r>
            <a:r>
              <a:rPr kumimoji="1" lang="en-US" altLang="ko-KR" dirty="0"/>
              <a:t>(Resampling)</a:t>
            </a:r>
            <a:r>
              <a:rPr kumimoji="1" lang="ko-KR" altLang="en-US" dirty="0"/>
              <a:t> 즉 </a:t>
            </a:r>
            <a:r>
              <a:rPr kumimoji="1" lang="ko-KR" altLang="en-US" dirty="0" err="1"/>
              <a:t>오버샘플링</a:t>
            </a:r>
            <a:r>
              <a:rPr kumimoji="1" lang="en-US" altLang="ko-KR" dirty="0"/>
              <a:t>(Oversampling)</a:t>
            </a:r>
            <a:r>
              <a:rPr kumimoji="1" lang="ko-KR" altLang="en-US" dirty="0"/>
              <a:t>과 </a:t>
            </a:r>
            <a:r>
              <a:rPr kumimoji="1" lang="ko-KR" altLang="en-US" dirty="0" err="1"/>
              <a:t>언더샘플링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Undersampling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개념은 </a:t>
            </a:r>
            <a:r>
              <a:rPr kumimoji="1" lang="ko-KR" altLang="en-US" dirty="0" err="1"/>
              <a:t>몇번</a:t>
            </a:r>
            <a:r>
              <a:rPr kumimoji="1" lang="ko-KR" altLang="en-US" dirty="0"/>
              <a:t> 들어봤었고 강의도 들었기 </a:t>
            </a:r>
            <a:r>
              <a:rPr kumimoji="1" lang="ko-KR" altLang="en-US" dirty="0" err="1"/>
              <a:t>떄문이다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2</a:t>
            </a:r>
            <a:r>
              <a:rPr kumimoji="1" lang="ko-KR" altLang="en-US" b="1" dirty="0"/>
              <a:t>번째 방식은 데이터를 변화시키지 않고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소수 클래스에 대한 가중치만 더 부여하기 </a:t>
            </a:r>
            <a:r>
              <a:rPr kumimoji="1" lang="ko-KR" altLang="en-US" b="1" dirty="0" err="1"/>
              <a:t>떄문에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1</a:t>
            </a:r>
            <a:r>
              <a:rPr kumimoji="1" lang="ko-KR" altLang="en-US" b="1" dirty="0"/>
              <a:t>번째 방식보다 더 이점이 있을 것 같고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그동안 시도해보지 않아서 해보고 싶은 마음도 있었다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9365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29F945D-8EF0-9AF8-AB81-0E41EB9D6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535" y="2880093"/>
            <a:ext cx="7328808" cy="19503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69ED6-AA2F-6E63-5575-EFDE0684805E}"/>
              </a:ext>
            </a:extLst>
          </p:cNvPr>
          <p:cNvSpPr txBox="1"/>
          <p:nvPr/>
        </p:nvSpPr>
        <p:spPr>
          <a:xfrm>
            <a:off x="506185" y="462630"/>
            <a:ext cx="11179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시계열 데이터는 </a:t>
            </a:r>
            <a:r>
              <a:rPr kumimoji="1" lang="en-US" altLang="ko-KR" dirty="0"/>
              <a:t>microsecond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0.2</a:t>
            </a:r>
            <a:r>
              <a:rPr kumimoji="1" lang="ko-KR" altLang="en-US" dirty="0"/>
              <a:t>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0.4</a:t>
            </a:r>
            <a:r>
              <a:rPr kumimoji="1" lang="ko-KR" altLang="en-US" dirty="0"/>
              <a:t>초 정도 차이가 나는 것으로 파악된다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나는 </a:t>
            </a:r>
            <a:r>
              <a:rPr kumimoji="1" lang="ko-KR" altLang="en-US" dirty="0" err="1"/>
              <a:t>그점이</a:t>
            </a:r>
            <a:r>
              <a:rPr kumimoji="1" lang="ko-KR" altLang="en-US" dirty="0"/>
              <a:t> 우려됐는데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시간 간격이 갑자기 차이가 날 </a:t>
            </a:r>
            <a:r>
              <a:rPr kumimoji="1" lang="ko-KR" altLang="en-US" dirty="0" err="1"/>
              <a:t>떄</a:t>
            </a:r>
            <a:r>
              <a:rPr kumimoji="1" lang="ko-KR" altLang="en-US" dirty="0"/>
              <a:t> </a:t>
            </a:r>
            <a:r>
              <a:rPr kumimoji="1" lang="en-US" altLang="ko-KR" dirty="0"/>
              <a:t>(ex. 20</a:t>
            </a:r>
            <a:r>
              <a:rPr kumimoji="1" lang="ko-KR" altLang="en-US" dirty="0"/>
              <a:t>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…)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어떻게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처리할까 라는 고민이 있었다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하지만 그런 고민은 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비교적 쉽게 처리할 수 있겠다는 판단이 들었다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8440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25FE4B9-B553-7C13-4D9C-039283914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113" y="2102999"/>
            <a:ext cx="6139543" cy="245891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2EB707-FF85-0AD4-EE31-1B2B00968334}"/>
              </a:ext>
            </a:extLst>
          </p:cNvPr>
          <p:cNvSpPr txBox="1"/>
          <p:nvPr/>
        </p:nvSpPr>
        <p:spPr>
          <a:xfrm>
            <a:off x="751113" y="358952"/>
            <a:ext cx="112340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/>
              <a:t>결측치를</a:t>
            </a:r>
            <a:r>
              <a:rPr kumimoji="1" lang="ko-KR" altLang="en-US" dirty="0"/>
              <a:t> 어떻게 처리하는 것이 관건인데</a:t>
            </a:r>
            <a:endParaRPr kumimoji="1" lang="en-US" altLang="ko-KR" dirty="0"/>
          </a:p>
          <a:p>
            <a:r>
              <a:rPr kumimoji="1" lang="ko-KR" altLang="en-US" dirty="0"/>
              <a:t>결국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방법이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결측치가</a:t>
            </a:r>
            <a:r>
              <a:rPr kumimoji="1" lang="ko-KR" altLang="en-US" dirty="0"/>
              <a:t> 있는 행을 제거</a:t>
            </a:r>
            <a:r>
              <a:rPr kumimoji="1" lang="en-US" altLang="ko-KR" dirty="0"/>
              <a:t>(Remove)</a:t>
            </a:r>
            <a:r>
              <a:rPr kumimoji="1" lang="ko-KR" altLang="en-US" dirty="0"/>
              <a:t> 하는 방식과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어떻게 대체할 것인가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저는 후자를 선택했습니다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전자를 선택하면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데이터가 소실되어서 </a:t>
            </a:r>
            <a:r>
              <a:rPr kumimoji="1" lang="ko-KR" altLang="en-US" dirty="0" err="1"/>
              <a:t>그점이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우려웠습니다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후자를 선택했고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중에서 </a:t>
            </a:r>
            <a:r>
              <a:rPr kumimoji="1" lang="ko-KR" altLang="en-US" b="1" dirty="0"/>
              <a:t>이전 값과 이후 값을 더해서 평균 낸 값으로 </a:t>
            </a:r>
            <a:r>
              <a:rPr kumimoji="1" lang="ko-KR" altLang="en-US" b="1" dirty="0" err="1"/>
              <a:t>결측치를</a:t>
            </a:r>
            <a:r>
              <a:rPr kumimoji="1" lang="ko-KR" altLang="en-US" b="1" dirty="0"/>
              <a:t> 대체했습니다</a:t>
            </a:r>
            <a:r>
              <a:rPr kumimoji="1" lang="en-US" altLang="ko-KR" b="1" dirty="0"/>
              <a:t>.</a:t>
            </a:r>
            <a:endParaRPr kumimoji="1"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AB5AEB-EE98-0F14-1571-AD6102D0ABC3}"/>
              </a:ext>
            </a:extLst>
          </p:cNvPr>
          <p:cNvSpPr txBox="1"/>
          <p:nvPr/>
        </p:nvSpPr>
        <p:spPr>
          <a:xfrm>
            <a:off x="794656" y="49110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ko-KR" altLang="en-US" sz="1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결측치를</a:t>
            </a:r>
            <a:r>
              <a:rPr lang="ko-KR" altLang="en-US" sz="1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전 값과 후 값의 평균으로 대체</a:t>
            </a:r>
            <a:endParaRPr lang="ko-KR" altLang="en-US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KR" sz="1800" b="1" dirty="0" err="1">
                <a:solidFill>
                  <a:srgbClr val="D4D4D4"/>
                </a:solidFill>
                <a:effectLst/>
                <a:latin typeface="+mj-ea"/>
                <a:ea typeface="+mj-ea"/>
              </a:rPr>
              <a:t>train_data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[[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A_x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'A_y'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A_z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B_x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'B_y'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B_z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]]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= 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(</a:t>
            </a:r>
            <a:r>
              <a:rPr lang="en" altLang="ko-Kore-KR" sz="1800" b="1" dirty="0" err="1">
                <a:solidFill>
                  <a:srgbClr val="D4D4D4"/>
                </a:solidFill>
                <a:effectLst/>
                <a:latin typeface="+mj-ea"/>
                <a:ea typeface="+mj-ea"/>
              </a:rPr>
              <a:t>train_data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[[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A_x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A_y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A_z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B_x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'B_y'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B_z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]]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.</a:t>
            </a:r>
            <a:r>
              <a:rPr lang="en" altLang="ko-Kore-KR" sz="1800" b="1" dirty="0" err="1">
                <a:solidFill>
                  <a:srgbClr val="D4D4D4"/>
                </a:solidFill>
                <a:effectLst/>
                <a:latin typeface="+mj-ea"/>
                <a:ea typeface="+mj-ea"/>
              </a:rPr>
              <a:t>fillna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(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method=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ffill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)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+ </a:t>
            </a:r>
            <a:r>
              <a:rPr lang="en" altLang="ko-Kore-KR" sz="1800" b="1" dirty="0" err="1">
                <a:solidFill>
                  <a:srgbClr val="D4D4D4"/>
                </a:solidFill>
                <a:effectLst/>
                <a:latin typeface="+mj-ea"/>
                <a:ea typeface="+mj-ea"/>
              </a:rPr>
              <a:t>train_data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[[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A_x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A_y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A_z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B_x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'B_y'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,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B_z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]]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.</a:t>
            </a:r>
            <a:r>
              <a:rPr lang="en" altLang="ko-Kore-KR" sz="1800" b="1" dirty="0" err="1">
                <a:solidFill>
                  <a:srgbClr val="D4D4D4"/>
                </a:solidFill>
                <a:effectLst/>
                <a:latin typeface="+mj-ea"/>
                <a:ea typeface="+mj-ea"/>
              </a:rPr>
              <a:t>fillna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(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method=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 err="1">
                <a:solidFill>
                  <a:srgbClr val="CE9178"/>
                </a:solidFill>
                <a:effectLst/>
                <a:latin typeface="+mj-ea"/>
                <a:ea typeface="+mj-ea"/>
              </a:rPr>
              <a:t>bfill</a:t>
            </a:r>
            <a:r>
              <a:rPr lang="en" altLang="ko-Kore-KR" sz="1800" b="1" dirty="0">
                <a:solidFill>
                  <a:srgbClr val="CE9178"/>
                </a:solidFill>
                <a:effectLst/>
                <a:latin typeface="+mj-ea"/>
                <a:ea typeface="+mj-ea"/>
              </a:rPr>
              <a:t>'</a:t>
            </a:r>
            <a:r>
              <a:rPr lang="en" altLang="ko-Kore-KR" sz="1800" b="1" dirty="0">
                <a:solidFill>
                  <a:srgbClr val="DCDCDC"/>
                </a:solidFill>
                <a:effectLst/>
                <a:latin typeface="+mj-ea"/>
                <a:ea typeface="+mj-ea"/>
              </a:rPr>
              <a:t>))</a:t>
            </a:r>
            <a:r>
              <a:rPr lang="en" altLang="ko-Kore-KR" sz="1800" b="1" dirty="0">
                <a:solidFill>
                  <a:srgbClr val="D4D4D4"/>
                </a:solidFill>
                <a:effectLst/>
                <a:latin typeface="+mj-ea"/>
                <a:ea typeface="+mj-ea"/>
              </a:rPr>
              <a:t> / </a:t>
            </a:r>
            <a:r>
              <a:rPr lang="en" altLang="ko-Kore-KR" sz="1800" b="1" dirty="0">
                <a:solidFill>
                  <a:srgbClr val="B5CEA8"/>
                </a:solidFill>
                <a:effectLst/>
                <a:latin typeface="+mj-ea"/>
                <a:ea typeface="+mj-ea"/>
              </a:rPr>
              <a:t>2</a:t>
            </a:r>
            <a:endParaRPr lang="en" altLang="ko-Kore-KR" sz="1800" b="1" dirty="0">
              <a:solidFill>
                <a:srgbClr val="D4D4D4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024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B0F909-401F-F533-0BF8-FA55495CDDCA}"/>
              </a:ext>
            </a:extLst>
          </p:cNvPr>
          <p:cNvSpPr txBox="1"/>
          <p:nvPr/>
        </p:nvSpPr>
        <p:spPr>
          <a:xfrm>
            <a:off x="1023256" y="565781"/>
            <a:ext cx="101019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+mn-ea"/>
              </a:rPr>
              <a:t>‘Year’, ‘Month’, ‘Day’, ‘Hour’, ‘Minute’, ‘Second’, ’Microsecond’, ’Combined’ </a:t>
            </a:r>
            <a:r>
              <a:rPr kumimoji="1" lang="ko-KR" altLang="en-US" dirty="0">
                <a:latin typeface="+mn-ea"/>
              </a:rPr>
              <a:t>변수를 추가한다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  <a:p>
            <a:r>
              <a:rPr kumimoji="1" lang="en-US" altLang="ko-KR" dirty="0">
                <a:latin typeface="+mn-ea"/>
              </a:rPr>
              <a:t>‘Combined’</a:t>
            </a:r>
            <a:r>
              <a:rPr kumimoji="1" lang="ko-KR" altLang="en-US" dirty="0">
                <a:latin typeface="+mn-ea"/>
              </a:rPr>
              <a:t> 변수는 </a:t>
            </a:r>
            <a:r>
              <a:rPr kumimoji="1" lang="en-US" altLang="ko-KR" dirty="0">
                <a:latin typeface="+mn-ea"/>
              </a:rPr>
              <a:t>‘Year’ + ‘Month’ + ‘Day’ + ‘Hour’ + ‘Minute’ + ‘Second’ + ‘Microsecond’</a:t>
            </a:r>
            <a:r>
              <a:rPr kumimoji="1" lang="ko-KR" altLang="en-US" dirty="0" err="1">
                <a:latin typeface="+mn-ea"/>
              </a:rPr>
              <a:t>를</a:t>
            </a:r>
            <a:r>
              <a:rPr kumimoji="1" lang="ko-KR" altLang="en-US" dirty="0">
                <a:latin typeface="+mn-ea"/>
              </a:rPr>
              <a:t> 합친 값이며</a:t>
            </a:r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시계열 데이터에서 시간대 정보를 추가하는 것이 모델 성능을 향상시킬 수 있다는 의견이 존재한다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pic>
        <p:nvPicPr>
          <p:cNvPr id="8" name="그림 7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13434903-A6DD-4EED-DC4D-75240739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6" y="2856512"/>
            <a:ext cx="4301818" cy="35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5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5E7C588-E5EE-DDF7-CE96-FFA505A96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794466"/>
            <a:ext cx="6499527" cy="34913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F88DB-185C-477B-1A96-DA0F8A1E37A5}"/>
              </a:ext>
            </a:extLst>
          </p:cNvPr>
          <p:cNvSpPr txBox="1"/>
          <p:nvPr/>
        </p:nvSpPr>
        <p:spPr>
          <a:xfrm>
            <a:off x="761999" y="402496"/>
            <a:ext cx="10101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+mn-ea"/>
              </a:rPr>
              <a:t>정적 행동</a:t>
            </a:r>
            <a:r>
              <a:rPr kumimoji="1" lang="en-US" altLang="ko-KR" dirty="0">
                <a:latin typeface="+mn-ea"/>
              </a:rPr>
              <a:t>(0)</a:t>
            </a:r>
            <a:r>
              <a:rPr kumimoji="1" lang="ko-KR" altLang="en-US" dirty="0">
                <a:latin typeface="+mn-ea"/>
              </a:rPr>
              <a:t>과 동적 행동</a:t>
            </a:r>
            <a:r>
              <a:rPr kumimoji="1" lang="en-US" altLang="ko-KR" dirty="0">
                <a:latin typeface="+mn-ea"/>
              </a:rPr>
              <a:t>(1)</a:t>
            </a:r>
            <a:r>
              <a:rPr kumimoji="1" lang="ko-KR" altLang="en-US" dirty="0" err="1">
                <a:latin typeface="+mn-ea"/>
              </a:rPr>
              <a:t>를</a:t>
            </a:r>
            <a:r>
              <a:rPr kumimoji="1" lang="ko-KR" altLang="en-US" dirty="0">
                <a:latin typeface="+mn-ea"/>
              </a:rPr>
              <a:t> 구분하는 변수 </a:t>
            </a:r>
            <a:r>
              <a:rPr kumimoji="1" lang="en-US" altLang="ko-KR" dirty="0">
                <a:latin typeface="+mn-ea"/>
              </a:rPr>
              <a:t>‘</a:t>
            </a:r>
            <a:r>
              <a:rPr kumimoji="1" lang="en-US" altLang="ko-KR" dirty="0" err="1">
                <a:latin typeface="+mn-ea"/>
              </a:rPr>
              <a:t>is_dynamic</a:t>
            </a:r>
            <a:r>
              <a:rPr kumimoji="1" lang="en-US" altLang="ko-KR" dirty="0">
                <a:latin typeface="+mn-ea"/>
              </a:rPr>
              <a:t>’</a:t>
            </a:r>
            <a:r>
              <a:rPr kumimoji="1" lang="ko-KR" altLang="en-US" dirty="0" err="1">
                <a:latin typeface="+mn-ea"/>
              </a:rPr>
              <a:t>를</a:t>
            </a:r>
            <a:r>
              <a:rPr kumimoji="1" lang="ko-KR" altLang="en-US" dirty="0">
                <a:latin typeface="+mn-ea"/>
              </a:rPr>
              <a:t> 만든다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여기서 라벨 </a:t>
            </a:r>
            <a:r>
              <a:rPr kumimoji="1" lang="en-US" altLang="ko-KR" dirty="0">
                <a:latin typeface="+mn-ea"/>
              </a:rPr>
              <a:t>6,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7,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8,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11</a:t>
            </a:r>
            <a:r>
              <a:rPr kumimoji="1" lang="ko-KR" altLang="en-US" dirty="0">
                <a:latin typeface="+mn-ea"/>
              </a:rPr>
              <a:t>은 정적 행동</a:t>
            </a:r>
            <a:r>
              <a:rPr kumimoji="1" lang="en-US" altLang="ko-KR" dirty="0">
                <a:latin typeface="+mn-ea"/>
              </a:rPr>
              <a:t>(0)</a:t>
            </a:r>
            <a:r>
              <a:rPr kumimoji="1" lang="ko-KR" altLang="en-US" dirty="0" err="1">
                <a:latin typeface="+mn-ea"/>
              </a:rPr>
              <a:t>으로</a:t>
            </a:r>
            <a:r>
              <a:rPr kumimoji="1" lang="ko-KR" altLang="en-US" dirty="0">
                <a:latin typeface="+mn-ea"/>
              </a:rPr>
              <a:t> 정의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여기서 라벨 </a:t>
            </a:r>
            <a:r>
              <a:rPr kumimoji="1" lang="en-US" altLang="ko-KR" dirty="0">
                <a:latin typeface="+mn-ea"/>
              </a:rPr>
              <a:t>1,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2,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3,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4,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5,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9,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10</a:t>
            </a:r>
            <a:r>
              <a:rPr kumimoji="1" lang="ko-KR" altLang="en-US" dirty="0">
                <a:latin typeface="+mn-ea"/>
              </a:rPr>
              <a:t>은 동적 행동</a:t>
            </a:r>
            <a:r>
              <a:rPr kumimoji="1" lang="en-US" altLang="ko-KR" dirty="0">
                <a:latin typeface="+mn-ea"/>
              </a:rPr>
              <a:t>(1)</a:t>
            </a:r>
            <a:r>
              <a:rPr kumimoji="1" lang="ko-KR" altLang="en-US" dirty="0" err="1">
                <a:latin typeface="+mn-ea"/>
              </a:rPr>
              <a:t>으로</a:t>
            </a:r>
            <a:r>
              <a:rPr kumimoji="1" lang="ko-KR" altLang="en-US" dirty="0">
                <a:latin typeface="+mn-ea"/>
              </a:rPr>
              <a:t> 정의</a:t>
            </a: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842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1064D1-8440-AC9C-8DAF-E62FB9829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976975"/>
            <a:ext cx="10515600" cy="12866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F95763-5A7D-E104-E507-3800163BA9C6}"/>
              </a:ext>
            </a:extLst>
          </p:cNvPr>
          <p:cNvSpPr txBox="1"/>
          <p:nvPr/>
        </p:nvSpPr>
        <p:spPr>
          <a:xfrm>
            <a:off x="609600" y="611165"/>
            <a:ext cx="11582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 err="1">
                <a:latin typeface="+mn-ea"/>
              </a:rPr>
              <a:t>train_X</a:t>
            </a:r>
            <a:r>
              <a:rPr kumimoji="1" lang="en-US" altLang="ko-KR" dirty="0">
                <a:latin typeface="+mn-ea"/>
              </a:rPr>
              <a:t>, train_y1, train_y2</a:t>
            </a:r>
            <a:r>
              <a:rPr kumimoji="1" lang="ko-KR" altLang="en-US" dirty="0" err="1">
                <a:latin typeface="+mn-ea"/>
              </a:rPr>
              <a:t>를</a:t>
            </a:r>
            <a:r>
              <a:rPr kumimoji="1" lang="ko-KR" altLang="en-US" dirty="0">
                <a:latin typeface="+mn-ea"/>
              </a:rPr>
              <a:t> 구분한다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  <a:p>
            <a:r>
              <a:rPr kumimoji="1" lang="en-US" altLang="ko-KR" dirty="0">
                <a:latin typeface="+mn-ea"/>
              </a:rPr>
              <a:t>train_y1</a:t>
            </a:r>
            <a:r>
              <a:rPr kumimoji="1" lang="ko-KR" altLang="en-US" dirty="0">
                <a:latin typeface="+mn-ea"/>
              </a:rPr>
              <a:t>은 정적 행동에 따른 세부 분류</a:t>
            </a:r>
            <a:r>
              <a:rPr kumimoji="1" lang="en-US" altLang="ko-KR" dirty="0">
                <a:latin typeface="+mn-ea"/>
              </a:rPr>
              <a:t>(6,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7,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8,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11),</a:t>
            </a:r>
            <a:r>
              <a:rPr kumimoji="1" lang="ko-KR" altLang="en-US" dirty="0">
                <a:latin typeface="+mn-ea"/>
              </a:rPr>
              <a:t> 동적 행동에 따른 세부 분류</a:t>
            </a:r>
            <a:r>
              <a:rPr kumimoji="1" lang="en-US" altLang="ko-KR" dirty="0">
                <a:latin typeface="+mn-ea"/>
              </a:rPr>
              <a:t>(1,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2,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3,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4,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5,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9,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10)</a:t>
            </a:r>
            <a:r>
              <a:rPr kumimoji="1" lang="ko-KR" altLang="en-US" dirty="0">
                <a:latin typeface="+mn-ea"/>
              </a:rPr>
              <a:t>을 담고 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  <a:p>
            <a:r>
              <a:rPr kumimoji="1" lang="en-US" altLang="ko-KR" dirty="0">
                <a:latin typeface="+mn-ea"/>
              </a:rPr>
              <a:t>train_y2</a:t>
            </a:r>
            <a:r>
              <a:rPr kumimoji="1" lang="ko-KR" altLang="en-US" dirty="0">
                <a:latin typeface="+mn-ea"/>
              </a:rPr>
              <a:t>는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정적 행동</a:t>
            </a:r>
            <a:r>
              <a:rPr kumimoji="1" lang="en-US" altLang="ko-KR" dirty="0">
                <a:latin typeface="+mn-ea"/>
              </a:rPr>
              <a:t>(0)</a:t>
            </a:r>
            <a:r>
              <a:rPr kumimoji="1" lang="ko-KR" altLang="en-US" dirty="0">
                <a:latin typeface="+mn-ea"/>
              </a:rPr>
              <a:t>과 동적 행동</a:t>
            </a:r>
            <a:r>
              <a:rPr kumimoji="1" lang="en-US" altLang="ko-KR" dirty="0">
                <a:latin typeface="+mn-ea"/>
              </a:rPr>
              <a:t>(1)</a:t>
            </a:r>
            <a:r>
              <a:rPr kumimoji="1" lang="ko-KR" altLang="en-US" dirty="0">
                <a:latin typeface="+mn-ea"/>
              </a:rPr>
              <a:t>을 구분하는 역할을 담당한다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  <a:p>
            <a:r>
              <a:rPr kumimoji="1" lang="ko-KR" altLang="en-US" b="1" dirty="0">
                <a:latin typeface="+mn-ea"/>
              </a:rPr>
              <a:t>여기가 모델 </a:t>
            </a:r>
            <a:r>
              <a:rPr kumimoji="1" lang="en-US" altLang="ko-KR" b="1" dirty="0">
                <a:latin typeface="+mn-ea"/>
              </a:rPr>
              <a:t>1,</a:t>
            </a:r>
            <a:r>
              <a:rPr kumimoji="1" lang="ko-KR" altLang="en-US" b="1" dirty="0">
                <a:latin typeface="+mn-ea"/>
              </a:rPr>
              <a:t> 모델 </a:t>
            </a:r>
            <a:r>
              <a:rPr kumimoji="1" lang="en-US" altLang="ko-KR" b="1" dirty="0">
                <a:latin typeface="+mn-ea"/>
              </a:rPr>
              <a:t>2-1,</a:t>
            </a:r>
            <a:r>
              <a:rPr kumimoji="1" lang="ko-KR" altLang="en-US" b="1" dirty="0">
                <a:latin typeface="+mn-ea"/>
              </a:rPr>
              <a:t> 모델 </a:t>
            </a:r>
            <a:r>
              <a:rPr kumimoji="1" lang="en-US" altLang="ko-KR" b="1" dirty="0">
                <a:latin typeface="+mn-ea"/>
              </a:rPr>
              <a:t>2-2</a:t>
            </a:r>
            <a:r>
              <a:rPr kumimoji="1" lang="ko-KR" altLang="en-US" b="1" dirty="0" err="1">
                <a:latin typeface="+mn-ea"/>
              </a:rPr>
              <a:t>를</a:t>
            </a:r>
            <a:r>
              <a:rPr kumimoji="1" lang="ko-KR" altLang="en-US" b="1" dirty="0">
                <a:latin typeface="+mn-ea"/>
              </a:rPr>
              <a:t> 생성하는 출발점이다</a:t>
            </a:r>
            <a:r>
              <a:rPr kumimoji="1" lang="en-US" altLang="ko-KR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8D1327-AF9F-781E-926B-9799E64513BC}"/>
              </a:ext>
            </a:extLst>
          </p:cNvPr>
          <p:cNvSpPr txBox="1"/>
          <p:nvPr/>
        </p:nvSpPr>
        <p:spPr>
          <a:xfrm>
            <a:off x="2383971" y="3028890"/>
            <a:ext cx="10003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latin typeface="+mn-ea"/>
              </a:rPr>
              <a:t>정적 행동</a:t>
            </a:r>
            <a:r>
              <a:rPr kumimoji="1" lang="en-US" altLang="ko-KR" sz="2000" b="1" dirty="0">
                <a:latin typeface="+mn-ea"/>
              </a:rPr>
              <a:t>(0)</a:t>
            </a:r>
            <a:r>
              <a:rPr kumimoji="1" lang="ko-KR" altLang="en-US" sz="2000" b="1" dirty="0">
                <a:latin typeface="+mn-ea"/>
              </a:rPr>
              <a:t>과 동적 행동</a:t>
            </a:r>
            <a:r>
              <a:rPr kumimoji="1" lang="en-US" altLang="ko-KR" sz="2000" b="1" dirty="0">
                <a:latin typeface="+mn-ea"/>
              </a:rPr>
              <a:t>(1)</a:t>
            </a:r>
            <a:r>
              <a:rPr kumimoji="1" lang="ko-KR" altLang="en-US" sz="2000" b="1" dirty="0" err="1">
                <a:latin typeface="+mn-ea"/>
              </a:rPr>
              <a:t>를</a:t>
            </a:r>
            <a:r>
              <a:rPr kumimoji="1" lang="ko-KR" altLang="en-US" sz="2000" b="1" dirty="0">
                <a:latin typeface="+mn-ea"/>
              </a:rPr>
              <a:t> 구분하는 모델 </a:t>
            </a:r>
            <a:r>
              <a:rPr kumimoji="1" lang="en-US" altLang="ko-KR" sz="2000" b="1" dirty="0">
                <a:latin typeface="+mn-ea"/>
              </a:rPr>
              <a:t>1</a:t>
            </a:r>
            <a:r>
              <a:rPr kumimoji="1" lang="ko-KR" altLang="en-US" sz="2000" b="1" dirty="0">
                <a:latin typeface="+mn-ea"/>
              </a:rPr>
              <a:t> 만들기</a:t>
            </a:r>
            <a:r>
              <a:rPr kumimoji="1" lang="en-US" altLang="ko-KR" sz="2000" b="1" dirty="0"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409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68149-8E80-38C1-0362-ED97CA01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ore-KR" sz="4000" b="1" i="0" dirty="0">
                <a:solidFill>
                  <a:srgbClr val="202124"/>
                </a:solidFill>
                <a:effectLst/>
                <a:latin typeface="Inter"/>
              </a:rPr>
              <a:t>Overview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35950-2D2D-84F0-F447-8FBE49374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" altLang="ko-Kore-KR" sz="2400" b="0" i="0" dirty="0">
                <a:solidFill>
                  <a:srgbClr val="3C4043"/>
                </a:solidFill>
                <a:effectLst/>
                <a:latin typeface="Inter"/>
              </a:rPr>
              <a:t>AIVLE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ter"/>
              </a:rPr>
              <a:t>미니 프로젝트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ter"/>
              </a:rPr>
              <a:t>5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ter"/>
              </a:rPr>
              <a:t>차 과정</a:t>
            </a:r>
          </a:p>
          <a:p>
            <a:pPr algn="l" fontAlgn="base"/>
            <a:r>
              <a:rPr lang="ko-KR" altLang="en-US" sz="2400" b="0" i="0" dirty="0">
                <a:solidFill>
                  <a:srgbClr val="3C4043"/>
                </a:solidFill>
                <a:effectLst/>
                <a:latin typeface="Inter"/>
              </a:rPr>
              <a:t>과제명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ter"/>
              </a:rPr>
              <a:t>: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ter"/>
              </a:rPr>
              <a:t>센서 데이터 기반 모션 분류</a:t>
            </a:r>
            <a:br>
              <a:rPr lang="ko-KR" altLang="en-US" sz="2400" b="0" i="0" dirty="0">
                <a:solidFill>
                  <a:srgbClr val="3C4043"/>
                </a:solidFill>
                <a:effectLst/>
                <a:latin typeface="Inter"/>
              </a:rPr>
            </a:br>
            <a:r>
              <a:rPr lang="ko-KR" altLang="en-US" sz="2400" b="0" i="0" dirty="0">
                <a:solidFill>
                  <a:srgbClr val="3C4043"/>
                </a:solidFill>
                <a:effectLst/>
                <a:latin typeface="Inter"/>
              </a:rPr>
              <a:t>목표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ter"/>
              </a:rPr>
              <a:t>: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ter"/>
              </a:rPr>
              <a:t>뛰어난 분류 모델 생성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56054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28F76CB-F3F3-8437-55AF-600872822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314" y="2928258"/>
            <a:ext cx="7115951" cy="155019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8DA1AE-9997-B2FF-0AAE-04777FD8E834}"/>
              </a:ext>
            </a:extLst>
          </p:cNvPr>
          <p:cNvSpPr txBox="1"/>
          <p:nvPr/>
        </p:nvSpPr>
        <p:spPr>
          <a:xfrm>
            <a:off x="827314" y="654707"/>
            <a:ext cx="9601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+mn-ea"/>
              </a:rPr>
              <a:t>0</a:t>
            </a:r>
            <a:r>
              <a:rPr kumimoji="1" lang="ko-KR" altLang="en-US" dirty="0">
                <a:latin typeface="+mn-ea"/>
              </a:rPr>
              <a:t>과 </a:t>
            </a:r>
            <a:r>
              <a:rPr kumimoji="1" lang="en-US" altLang="ko-KR" dirty="0">
                <a:latin typeface="+mn-ea"/>
              </a:rPr>
              <a:t>1</a:t>
            </a:r>
            <a:r>
              <a:rPr kumimoji="1" lang="ko-KR" altLang="en-US" dirty="0">
                <a:latin typeface="+mn-ea"/>
              </a:rPr>
              <a:t>이 클래스 불균형을 이룬다고 판단할 수 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r>
              <a:rPr kumimoji="1" lang="ko-KR" altLang="en-US" dirty="0">
                <a:latin typeface="+mn-ea"/>
              </a:rPr>
              <a:t>따라서 모델 </a:t>
            </a:r>
            <a:r>
              <a:rPr kumimoji="1" lang="en-US" altLang="ko-KR" dirty="0">
                <a:latin typeface="+mn-ea"/>
              </a:rPr>
              <a:t>1</a:t>
            </a:r>
            <a:r>
              <a:rPr kumimoji="1" lang="ko-KR" altLang="en-US" dirty="0">
                <a:latin typeface="+mn-ea"/>
              </a:rPr>
              <a:t> 훈련할 </a:t>
            </a:r>
            <a:r>
              <a:rPr kumimoji="1" lang="ko-KR" altLang="en-US" dirty="0" err="1">
                <a:latin typeface="+mn-ea"/>
              </a:rPr>
              <a:t>떄</a:t>
            </a:r>
            <a:r>
              <a:rPr kumimoji="1" lang="ko-KR" altLang="en-US" dirty="0">
                <a:latin typeface="+mn-ea"/>
              </a:rPr>
              <a:t> 클래스 </a:t>
            </a:r>
            <a:r>
              <a:rPr kumimoji="1" lang="en-US" altLang="ko-KR" dirty="0">
                <a:latin typeface="+mn-ea"/>
              </a:rPr>
              <a:t>0</a:t>
            </a:r>
            <a:r>
              <a:rPr kumimoji="1" lang="ko-KR" altLang="en-US" dirty="0">
                <a:latin typeface="+mn-ea"/>
              </a:rPr>
              <a:t>에 가중치를 더 부여하는 식으로 진행하고자 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559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A49DAA62-04BA-7A53-A536-66E0A235A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372" y="2474202"/>
            <a:ext cx="7402286" cy="190959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34B243-22C0-B0F7-723C-BA08EC52A0F7}"/>
              </a:ext>
            </a:extLst>
          </p:cNvPr>
          <p:cNvSpPr txBox="1"/>
          <p:nvPr/>
        </p:nvSpPr>
        <p:spPr>
          <a:xfrm>
            <a:off x="1012371" y="659563"/>
            <a:ext cx="10700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 err="1">
                <a:latin typeface="+mn-ea"/>
              </a:rPr>
              <a:t>Compute_class_weight</a:t>
            </a:r>
            <a:r>
              <a:rPr kumimoji="1" lang="ko-KR" altLang="en-US" dirty="0">
                <a:latin typeface="+mn-ea"/>
              </a:rPr>
              <a:t> 방식을 이용하여 그 결과 </a:t>
            </a:r>
            <a:r>
              <a:rPr kumimoji="1" lang="en-US" altLang="ko-KR" dirty="0">
                <a:latin typeface="+mn-ea"/>
              </a:rPr>
              <a:t>0</a:t>
            </a:r>
            <a:r>
              <a:rPr kumimoji="1" lang="ko-KR" altLang="en-US" dirty="0">
                <a:latin typeface="+mn-ea"/>
              </a:rPr>
              <a:t>에 더 가중치를 부여하는 것으로 알 수 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따라서 모델 </a:t>
            </a:r>
            <a:r>
              <a:rPr kumimoji="1" lang="en-US" altLang="ko-KR" dirty="0">
                <a:latin typeface="+mn-ea"/>
              </a:rPr>
              <a:t>1</a:t>
            </a:r>
            <a:r>
              <a:rPr kumimoji="1" lang="ko-KR" altLang="en-US" dirty="0" err="1">
                <a:latin typeface="+mn-ea"/>
              </a:rPr>
              <a:t>를</a:t>
            </a:r>
            <a:r>
              <a:rPr kumimoji="1" lang="ko-KR" altLang="en-US" dirty="0">
                <a:latin typeface="+mn-ea"/>
              </a:rPr>
              <a:t> 훈련할 </a:t>
            </a:r>
            <a:r>
              <a:rPr kumimoji="1" lang="ko-KR" altLang="en-US" dirty="0" err="1">
                <a:latin typeface="+mn-ea"/>
              </a:rPr>
              <a:t>떄</a:t>
            </a:r>
            <a:r>
              <a:rPr kumimoji="1" lang="ko-KR" altLang="en-US" dirty="0">
                <a:latin typeface="+mn-ea"/>
              </a:rPr>
              <a:t> 가중치 정보를 추가해주면 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889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F1A42E66-F575-5BB9-1F56-2DAF69555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4331"/>
            <a:ext cx="9459685" cy="30865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75243-4C3D-5D33-A61D-7C2B326F7301}"/>
              </a:ext>
            </a:extLst>
          </p:cNvPr>
          <p:cNvSpPr txBox="1"/>
          <p:nvPr/>
        </p:nvSpPr>
        <p:spPr>
          <a:xfrm>
            <a:off x="838200" y="1068365"/>
            <a:ext cx="10983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+mn-ea"/>
              </a:rPr>
              <a:t>여러 개의 모델을 만들어 합산하여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결론을 내는 앙상블 모델을 만들었다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5413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566CA0-4B08-1980-A43A-BC6CE1ED2C23}"/>
              </a:ext>
            </a:extLst>
          </p:cNvPr>
          <p:cNvSpPr txBox="1"/>
          <p:nvPr/>
        </p:nvSpPr>
        <p:spPr>
          <a:xfrm>
            <a:off x="2296885" y="2906877"/>
            <a:ext cx="7271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 dirty="0">
                <a:latin typeface="+mn-ea"/>
              </a:rPr>
              <a:t>정적 행동에 따른 세부 분류</a:t>
            </a:r>
            <a:r>
              <a:rPr kumimoji="1" lang="en-US" altLang="ko-KR" sz="1800" b="1" dirty="0">
                <a:latin typeface="+mn-ea"/>
              </a:rPr>
              <a:t>(6,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7,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8,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11)</a:t>
            </a:r>
            <a:r>
              <a:rPr kumimoji="1" lang="ko-KR" altLang="en-US" sz="1800" b="1" dirty="0">
                <a:latin typeface="+mn-ea"/>
              </a:rPr>
              <a:t> 하는  모델 </a:t>
            </a:r>
            <a:r>
              <a:rPr kumimoji="1" lang="en-US" altLang="ko-KR" sz="1800" b="1" dirty="0">
                <a:latin typeface="+mn-ea"/>
              </a:rPr>
              <a:t>2-1</a:t>
            </a:r>
            <a:r>
              <a:rPr kumimoji="1" lang="ko-KR" altLang="en-US" sz="1800" b="1" dirty="0">
                <a:latin typeface="+mn-ea"/>
              </a:rPr>
              <a:t> 만들기</a:t>
            </a:r>
            <a:r>
              <a:rPr kumimoji="1" lang="en-US" altLang="ko-KR" sz="1800" b="1" dirty="0"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0098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멀티미디어 소프트웨어, 소프트웨어, 폰트이(가) 표시된 사진&#10;&#10;자동 생성된 설명">
            <a:extLst>
              <a:ext uri="{FF2B5EF4-FFF2-40B4-BE49-F238E27FC236}">
                <a16:creationId xmlns:a16="http://schemas.microsoft.com/office/drawing/2014/main" id="{5412B84F-CEC8-5F26-F215-76DDC531F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9483"/>
            <a:ext cx="9002486" cy="19921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274815-A31F-37BD-A055-0F55823FB5C6}"/>
              </a:ext>
            </a:extLst>
          </p:cNvPr>
          <p:cNvSpPr txBox="1"/>
          <p:nvPr/>
        </p:nvSpPr>
        <p:spPr>
          <a:xfrm>
            <a:off x="838200" y="774450"/>
            <a:ext cx="9710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+mn-ea"/>
              </a:rPr>
              <a:t>정적 행동</a:t>
            </a:r>
            <a:r>
              <a:rPr kumimoji="1" lang="en-US" altLang="ko-KR" dirty="0">
                <a:latin typeface="+mn-ea"/>
              </a:rPr>
              <a:t>(6, 7, 8, 11)</a:t>
            </a:r>
            <a:r>
              <a:rPr kumimoji="1" lang="ko-KR" altLang="en-US" dirty="0">
                <a:latin typeface="+mn-ea"/>
              </a:rPr>
              <a:t>에 해당하는 </a:t>
            </a:r>
            <a:r>
              <a:rPr kumimoji="1" lang="en-US" altLang="ko-KR" dirty="0" err="1">
                <a:latin typeface="+mn-ea"/>
              </a:rPr>
              <a:t>static_train_X</a:t>
            </a:r>
            <a:r>
              <a:rPr kumimoji="1" lang="ko-KR" altLang="en-US" dirty="0">
                <a:latin typeface="+mn-ea"/>
              </a:rPr>
              <a:t>와 </a:t>
            </a:r>
            <a:r>
              <a:rPr kumimoji="1" lang="en-US" altLang="ko-KR" dirty="0" err="1">
                <a:latin typeface="+mn-ea"/>
              </a:rPr>
              <a:t>static_train_y</a:t>
            </a:r>
            <a:r>
              <a:rPr kumimoji="1" lang="ko-KR" altLang="en-US" dirty="0" err="1">
                <a:latin typeface="+mn-ea"/>
              </a:rPr>
              <a:t>를</a:t>
            </a:r>
            <a:r>
              <a:rPr kumimoji="1" lang="ko-KR" altLang="en-US" dirty="0">
                <a:latin typeface="+mn-ea"/>
              </a:rPr>
              <a:t> 생성했다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9594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7BC22BA-A011-1AC7-DCFB-7A2F407A7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48578"/>
            <a:ext cx="8327571" cy="23132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7B013-FFBE-8305-11A8-7C90FA42AB57}"/>
              </a:ext>
            </a:extLst>
          </p:cNvPr>
          <p:cNvSpPr txBox="1"/>
          <p:nvPr/>
        </p:nvSpPr>
        <p:spPr>
          <a:xfrm>
            <a:off x="838199" y="939578"/>
            <a:ext cx="9655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 err="1">
                <a:latin typeface="+mn-ea"/>
              </a:rPr>
              <a:t>static_train_y</a:t>
            </a:r>
            <a:r>
              <a:rPr kumimoji="1" lang="ko-KR" altLang="en-US" dirty="0">
                <a:latin typeface="+mn-ea"/>
              </a:rPr>
              <a:t>에 대해서 클래스 불균형인지 확인한다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결과를 확인해보니 클래스 </a:t>
            </a:r>
            <a:r>
              <a:rPr kumimoji="1" lang="ko-KR" altLang="en-US" dirty="0" err="1">
                <a:latin typeface="+mn-ea"/>
              </a:rPr>
              <a:t>불균형이여서</a:t>
            </a:r>
            <a:r>
              <a:rPr kumimoji="1" lang="ko-KR" altLang="en-US" dirty="0">
                <a:latin typeface="+mn-ea"/>
              </a:rPr>
              <a:t> 소수 클래스에 대해서 가중치를 더 부여하는 식으로 방향을 잡아야 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52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D0FD9359-4E93-23A5-B320-22DF7F545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7845"/>
            <a:ext cx="6114056" cy="2542310"/>
          </a:xfrm>
        </p:spPr>
      </p:pic>
      <p:pic>
        <p:nvPicPr>
          <p:cNvPr id="7" name="그림 6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1D842D9C-07F8-BA2F-654D-C17606A5B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00155"/>
            <a:ext cx="7772400" cy="1975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90111-286E-D63A-C2CF-3AE15350CA5F}"/>
              </a:ext>
            </a:extLst>
          </p:cNvPr>
          <p:cNvSpPr txBox="1"/>
          <p:nvPr/>
        </p:nvSpPr>
        <p:spPr>
          <a:xfrm>
            <a:off x="856255" y="423093"/>
            <a:ext cx="109329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latin typeface="+mn-ea"/>
              </a:rPr>
              <a:t>정적 행동</a:t>
            </a:r>
            <a:r>
              <a:rPr kumimoji="1" lang="en-US" altLang="ko-KR" sz="1600" dirty="0">
                <a:latin typeface="+mn-ea"/>
              </a:rPr>
              <a:t>(6,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7,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8,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11)</a:t>
            </a:r>
            <a:r>
              <a:rPr kumimoji="1" lang="ko-KR" altLang="en-US" sz="1600" dirty="0">
                <a:latin typeface="+mn-ea"/>
              </a:rPr>
              <a:t>을 각각 </a:t>
            </a:r>
            <a:r>
              <a:rPr kumimoji="1" lang="en-US" altLang="ko-KR" sz="1600" dirty="0">
                <a:latin typeface="+mn-ea"/>
              </a:rPr>
              <a:t>0,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1,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2,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3</a:t>
            </a:r>
            <a:r>
              <a:rPr kumimoji="1" lang="ko-KR" altLang="en-US" sz="1600" dirty="0" err="1">
                <a:latin typeface="+mn-ea"/>
              </a:rPr>
              <a:t>으로</a:t>
            </a:r>
            <a:r>
              <a:rPr kumimoji="1" lang="ko-KR" altLang="en-US" sz="1600" dirty="0">
                <a:latin typeface="+mn-ea"/>
              </a:rPr>
              <a:t> 변환한다</a:t>
            </a:r>
            <a:r>
              <a:rPr kumimoji="1" lang="en-US" altLang="ko-KR" sz="1600" dirty="0">
                <a:latin typeface="+mn-ea"/>
              </a:rPr>
              <a:t>.</a:t>
            </a:r>
          </a:p>
          <a:p>
            <a:r>
              <a:rPr kumimoji="1" lang="en-US" altLang="ko-KR" sz="1600" dirty="0">
                <a:latin typeface="+mn-ea"/>
              </a:rPr>
              <a:t>Scikit-learn</a:t>
            </a:r>
            <a:r>
              <a:rPr kumimoji="1" lang="ko-KR" altLang="en-US" sz="1600" dirty="0">
                <a:latin typeface="+mn-ea"/>
              </a:rPr>
              <a:t>의 많은 분류기들은 내부적으로 </a:t>
            </a:r>
            <a:r>
              <a:rPr kumimoji="1" lang="en-US" altLang="ko-KR" sz="1600" dirty="0">
                <a:latin typeface="+mn-ea"/>
              </a:rPr>
              <a:t>y</a:t>
            </a:r>
            <a:r>
              <a:rPr kumimoji="1" lang="ko-KR" altLang="en-US" sz="1600" dirty="0">
                <a:latin typeface="+mn-ea"/>
              </a:rPr>
              <a:t> 레이블을 </a:t>
            </a:r>
            <a:r>
              <a:rPr kumimoji="1" lang="en-US" altLang="ko-KR" sz="1600" dirty="0">
                <a:latin typeface="+mn-ea"/>
              </a:rPr>
              <a:t>0</a:t>
            </a:r>
            <a:r>
              <a:rPr kumimoji="1" lang="ko-KR" altLang="en-US" sz="1600" dirty="0" err="1">
                <a:latin typeface="+mn-ea"/>
              </a:rPr>
              <a:t>부터</a:t>
            </a:r>
            <a:r>
              <a:rPr kumimoji="1" lang="ko-KR" altLang="en-US" sz="1600" dirty="0">
                <a:latin typeface="+mn-ea"/>
              </a:rPr>
              <a:t> 시작하는 연속적인 정수로 자동으로 변환해주는데 </a:t>
            </a:r>
            <a:endParaRPr kumimoji="1" lang="en-US" altLang="ko-KR" sz="1600" dirty="0">
              <a:latin typeface="+mn-ea"/>
            </a:endParaRPr>
          </a:p>
          <a:p>
            <a:r>
              <a:rPr kumimoji="1" lang="en-US" altLang="ko-KR" sz="1600" dirty="0" err="1">
                <a:latin typeface="+mn-ea"/>
              </a:rPr>
              <a:t>VotingClassifier</a:t>
            </a:r>
            <a:r>
              <a:rPr kumimoji="1" lang="ko-KR" altLang="en-US" sz="1600" dirty="0" err="1">
                <a:latin typeface="+mn-ea"/>
              </a:rPr>
              <a:t>를</a:t>
            </a:r>
            <a:r>
              <a:rPr kumimoji="1" lang="ko-KR" altLang="en-US" sz="1600" dirty="0">
                <a:latin typeface="+mn-ea"/>
              </a:rPr>
              <a:t> 사용할 경우 이러한 변환을 해주지 않기 </a:t>
            </a:r>
            <a:r>
              <a:rPr kumimoji="1" lang="ko-KR" altLang="en-US" sz="1600" dirty="0" err="1">
                <a:latin typeface="+mn-ea"/>
              </a:rPr>
              <a:t>떄문에</a:t>
            </a:r>
            <a:r>
              <a:rPr kumimoji="1" lang="ko-KR" altLang="en-US" sz="1600" dirty="0">
                <a:latin typeface="+mn-ea"/>
              </a:rPr>
              <a:t> 수동적으로 </a:t>
            </a:r>
            <a:r>
              <a:rPr kumimoji="1" lang="en-US" altLang="ko-KR" sz="1600" dirty="0">
                <a:latin typeface="+mn-ea"/>
              </a:rPr>
              <a:t>0</a:t>
            </a:r>
            <a:r>
              <a:rPr kumimoji="1" lang="ko-KR" altLang="en-US" sz="1600" dirty="0" err="1">
                <a:latin typeface="+mn-ea"/>
              </a:rPr>
              <a:t>부터</a:t>
            </a:r>
            <a:r>
              <a:rPr kumimoji="1" lang="ko-KR" altLang="en-US" sz="1600" dirty="0">
                <a:latin typeface="+mn-ea"/>
              </a:rPr>
              <a:t> 시작하는 연속적인 정수로 </a:t>
            </a:r>
            <a:r>
              <a:rPr kumimoji="1" lang="ko-KR" altLang="en-US" sz="1600" dirty="0" err="1">
                <a:latin typeface="+mn-ea"/>
              </a:rPr>
              <a:t>만들어여야</a:t>
            </a:r>
            <a:r>
              <a:rPr kumimoji="1" lang="ko-KR" altLang="en-US" sz="1600" dirty="0">
                <a:latin typeface="+mn-ea"/>
              </a:rPr>
              <a:t> 한다</a:t>
            </a:r>
            <a:r>
              <a:rPr kumimoji="1" lang="en-US" altLang="ko-KR" sz="1600" dirty="0">
                <a:latin typeface="+mn-ea"/>
              </a:rPr>
              <a:t>.</a:t>
            </a:r>
          </a:p>
          <a:p>
            <a:endParaRPr kumimoji="1" lang="en-US" altLang="ko-KR" sz="1600" dirty="0">
              <a:latin typeface="+mn-ea"/>
            </a:endParaRPr>
          </a:p>
          <a:p>
            <a:r>
              <a:rPr kumimoji="1" lang="ko-KR" altLang="en-US" sz="1600" dirty="0">
                <a:latin typeface="+mn-ea"/>
              </a:rPr>
              <a:t>그리고 소수 클래스에 대해서 가중치를 더 부여하도록 작업을 수행하고 있다</a:t>
            </a:r>
            <a:r>
              <a:rPr kumimoji="1"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6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0977920-3580-6729-5202-FA41CF4E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553020"/>
            <a:ext cx="9024257" cy="29524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87B5C-DB20-D9DA-7B72-21FA0AA3BF75}"/>
              </a:ext>
            </a:extLst>
          </p:cNvPr>
          <p:cNvSpPr txBox="1"/>
          <p:nvPr/>
        </p:nvSpPr>
        <p:spPr>
          <a:xfrm>
            <a:off x="838199" y="1091974"/>
            <a:ext cx="8632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+mn-ea"/>
              </a:rPr>
              <a:t>여러 개의 모델을 만들어 합산하여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결론을 내는 앙상블 모델을 만들었다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9602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8BF33E-14CA-162F-7ACB-65F2CEDA6129}"/>
              </a:ext>
            </a:extLst>
          </p:cNvPr>
          <p:cNvSpPr txBox="1"/>
          <p:nvPr/>
        </p:nvSpPr>
        <p:spPr>
          <a:xfrm>
            <a:off x="2144485" y="2972582"/>
            <a:ext cx="7750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+mn-ea"/>
              </a:rPr>
              <a:t>동적</a:t>
            </a:r>
            <a:r>
              <a:rPr kumimoji="1" lang="ko-KR" altLang="en-US" sz="1800" b="1" dirty="0">
                <a:latin typeface="+mn-ea"/>
              </a:rPr>
              <a:t> 행동에 따른 세부 분류</a:t>
            </a:r>
            <a:r>
              <a:rPr kumimoji="1" lang="en-US" altLang="ko-KR" sz="1800" b="1" dirty="0">
                <a:latin typeface="+mn-ea"/>
              </a:rPr>
              <a:t>(1,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,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3</a:t>
            </a:r>
            <a:r>
              <a:rPr kumimoji="1" lang="en-US" altLang="ko-KR" sz="1800" b="1" dirty="0">
                <a:latin typeface="+mn-ea"/>
              </a:rPr>
              <a:t>,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4,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5,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9,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10</a:t>
            </a:r>
            <a:r>
              <a:rPr kumimoji="1" lang="en-US" altLang="ko-KR" sz="1800" b="1" dirty="0">
                <a:latin typeface="+mn-ea"/>
              </a:rPr>
              <a:t>)</a:t>
            </a:r>
            <a:r>
              <a:rPr kumimoji="1" lang="ko-KR" altLang="en-US" sz="1800" b="1" dirty="0">
                <a:latin typeface="+mn-ea"/>
              </a:rPr>
              <a:t> 하는  모델 </a:t>
            </a:r>
            <a:r>
              <a:rPr kumimoji="1" lang="en-US" altLang="ko-KR" sz="1800" b="1" dirty="0">
                <a:latin typeface="+mn-ea"/>
              </a:rPr>
              <a:t>2-2</a:t>
            </a:r>
            <a:r>
              <a:rPr kumimoji="1" lang="ko-KR" altLang="en-US" sz="1800" b="1" dirty="0">
                <a:latin typeface="+mn-ea"/>
              </a:rPr>
              <a:t> 만들기</a:t>
            </a:r>
            <a:r>
              <a:rPr kumimoji="1" lang="en-US" altLang="ko-KR" sz="1800" b="1" dirty="0"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2934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폰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BCC68A6C-3700-D0BF-63A8-CC033AE9F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899" y="2690281"/>
            <a:ext cx="8568871" cy="184985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B7FBB1-2503-DAED-70D9-6B64CC37B8EF}"/>
              </a:ext>
            </a:extLst>
          </p:cNvPr>
          <p:cNvSpPr txBox="1"/>
          <p:nvPr/>
        </p:nvSpPr>
        <p:spPr>
          <a:xfrm>
            <a:off x="977899" y="1048435"/>
            <a:ext cx="9570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+mn-ea"/>
              </a:rPr>
              <a:t>동적 행동</a:t>
            </a:r>
            <a:r>
              <a:rPr kumimoji="1" lang="en-US" altLang="ko-KR" dirty="0">
                <a:latin typeface="+mn-ea"/>
              </a:rPr>
              <a:t>(1, 2, 3, 4,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5,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9,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10)</a:t>
            </a:r>
            <a:r>
              <a:rPr kumimoji="1" lang="ko-KR" altLang="en-US" dirty="0">
                <a:latin typeface="+mn-ea"/>
              </a:rPr>
              <a:t>에 해당하는 </a:t>
            </a:r>
            <a:r>
              <a:rPr kumimoji="1" lang="en-US" altLang="ko-KR" dirty="0" err="1">
                <a:latin typeface="+mn-ea"/>
              </a:rPr>
              <a:t>dynamic_train_X</a:t>
            </a:r>
            <a:r>
              <a:rPr kumimoji="1" lang="ko-KR" altLang="en-US" dirty="0">
                <a:latin typeface="+mn-ea"/>
              </a:rPr>
              <a:t>와 </a:t>
            </a:r>
            <a:r>
              <a:rPr kumimoji="1" lang="en-US" altLang="ko-KR" dirty="0" err="1">
                <a:latin typeface="+mn-ea"/>
              </a:rPr>
              <a:t>dynamic_train_y</a:t>
            </a:r>
            <a:r>
              <a:rPr kumimoji="1" lang="ko-KR" altLang="en-US" dirty="0" err="1">
                <a:latin typeface="+mn-ea"/>
              </a:rPr>
              <a:t>를</a:t>
            </a:r>
            <a:r>
              <a:rPr kumimoji="1" lang="ko-KR" altLang="en-US" dirty="0">
                <a:latin typeface="+mn-ea"/>
              </a:rPr>
              <a:t> 생성했다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950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8B8FC-82CB-F120-3FCF-A621D1EB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ore-KR" sz="4000" b="1" i="0" dirty="0">
                <a:solidFill>
                  <a:srgbClr val="202124"/>
                </a:solidFill>
                <a:effectLst/>
                <a:latin typeface="Inter"/>
              </a:rPr>
              <a:t>Description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7AFBF-361C-45EF-EB64-8396924C4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ko-KR" altLang="en-US" sz="2400" b="0" i="0" dirty="0">
                <a:solidFill>
                  <a:srgbClr val="3C4043"/>
                </a:solidFill>
                <a:effectLst/>
                <a:latin typeface="Inter"/>
              </a:rPr>
              <a:t>제출 방법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제출 제한은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herit"/>
              </a:rPr>
              <a:t>20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번 입니다</a:t>
            </a:r>
          </a:p>
          <a:p>
            <a:pPr algn="l" fontAlgn="base">
              <a:buFont typeface="+mj-lt"/>
              <a:buAutoNum type="arabicPeriod"/>
            </a:pP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train dataset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을 활용하여 예측 모델 생성</a:t>
            </a:r>
          </a:p>
          <a:p>
            <a:pPr algn="l" fontAlgn="base">
              <a:buFont typeface="+mj-lt"/>
              <a:buAutoNum type="arabicPeriod"/>
            </a:pP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해당 모델로 제공한 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test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데이터 결과 값 예측</a:t>
            </a:r>
          </a:p>
          <a:p>
            <a:pPr algn="l" fontAlgn="base">
              <a:buFont typeface="+mj-lt"/>
              <a:buAutoNum type="arabicPeriod"/>
            </a:pPr>
            <a:r>
              <a:rPr lang="en" altLang="ko-Kore-KR" sz="2400" b="0" i="0" dirty="0" err="1">
                <a:solidFill>
                  <a:srgbClr val="3C4043"/>
                </a:solidFill>
                <a:effectLst/>
                <a:latin typeface="inherit"/>
              </a:rPr>
              <a:t>sample.csv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.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와 같은 형식으로 작성하여 </a:t>
            </a:r>
            <a:r>
              <a:rPr lang="en" altLang="ko-Kore-KR" sz="2400" b="0" i="0" dirty="0" err="1">
                <a:solidFill>
                  <a:srgbClr val="3C4043"/>
                </a:solidFill>
                <a:effectLst/>
                <a:latin typeface="inherit"/>
              </a:rPr>
              <a:t>kaggle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에 제출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798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C475C78-380E-B1AF-AA5A-67D6E5AFB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56336"/>
            <a:ext cx="7576457" cy="282071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EB9C2-0B68-CA4A-6ADD-AC21F70EFE6D}"/>
              </a:ext>
            </a:extLst>
          </p:cNvPr>
          <p:cNvSpPr txBox="1"/>
          <p:nvPr/>
        </p:nvSpPr>
        <p:spPr>
          <a:xfrm>
            <a:off x="838199" y="825865"/>
            <a:ext cx="10776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 err="1">
                <a:latin typeface="+mn-ea"/>
              </a:rPr>
              <a:t>dynamic_train_y</a:t>
            </a:r>
            <a:r>
              <a:rPr kumimoji="1" lang="ko-KR" altLang="en-US" dirty="0">
                <a:latin typeface="+mn-ea"/>
              </a:rPr>
              <a:t>에 대해서 클래스 불균형인지 확인한다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결과를 확인해보니 클래스 </a:t>
            </a:r>
            <a:r>
              <a:rPr kumimoji="1" lang="ko-KR" altLang="en-US" dirty="0" err="1">
                <a:latin typeface="+mn-ea"/>
              </a:rPr>
              <a:t>불균형이여서</a:t>
            </a:r>
            <a:r>
              <a:rPr kumimoji="1" lang="ko-KR" altLang="en-US" dirty="0">
                <a:latin typeface="+mn-ea"/>
              </a:rPr>
              <a:t> 소수 클래스에 대해서 가중치를 더 부여하는 식으로 방향을 잡아야 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2152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멀티미디어 소프트웨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8DB107A9-E0E4-9F9E-9B30-655CAED8F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285" y="4616024"/>
            <a:ext cx="7187958" cy="2131236"/>
          </a:xfr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2C0E324-2FC2-7CA9-90C5-64CE4ABBC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86" y="2266141"/>
            <a:ext cx="5170715" cy="2349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03484-7E84-8318-321C-518FB003C586}"/>
              </a:ext>
            </a:extLst>
          </p:cNvPr>
          <p:cNvSpPr txBox="1"/>
          <p:nvPr/>
        </p:nvSpPr>
        <p:spPr>
          <a:xfrm>
            <a:off x="910286" y="145128"/>
            <a:ext cx="103234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latin typeface="+mn-ea"/>
              </a:rPr>
              <a:t>동적 행동</a:t>
            </a:r>
            <a:r>
              <a:rPr kumimoji="1" lang="en-US" altLang="ko-KR" sz="1800" dirty="0">
                <a:latin typeface="+mn-ea"/>
              </a:rPr>
              <a:t>(1,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2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3,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4,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5,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9,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10</a:t>
            </a:r>
            <a:r>
              <a:rPr kumimoji="1" lang="en-US" altLang="ko-KR" sz="1800" dirty="0">
                <a:latin typeface="+mn-ea"/>
              </a:rPr>
              <a:t>)</a:t>
            </a:r>
            <a:r>
              <a:rPr kumimoji="1" lang="ko-KR" altLang="en-US" sz="1800" dirty="0">
                <a:latin typeface="+mn-ea"/>
              </a:rPr>
              <a:t>을 각각 </a:t>
            </a:r>
            <a:r>
              <a:rPr kumimoji="1" lang="en-US" altLang="ko-KR" sz="1800" dirty="0">
                <a:latin typeface="+mn-ea"/>
              </a:rPr>
              <a:t>0,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1,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2,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3,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4,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5,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6</a:t>
            </a:r>
            <a:r>
              <a:rPr kumimoji="1" lang="ko-KR" altLang="en-US" sz="1800" dirty="0" err="1">
                <a:latin typeface="+mn-ea"/>
              </a:rPr>
              <a:t>으로</a:t>
            </a:r>
            <a:r>
              <a:rPr kumimoji="1" lang="ko-KR" altLang="en-US" sz="1800" dirty="0">
                <a:latin typeface="+mn-ea"/>
              </a:rPr>
              <a:t> 변환한다</a:t>
            </a:r>
            <a:r>
              <a:rPr kumimoji="1" lang="en-US" altLang="ko-KR" sz="1800" dirty="0">
                <a:latin typeface="+mn-ea"/>
              </a:rPr>
              <a:t>.</a:t>
            </a:r>
          </a:p>
          <a:p>
            <a:r>
              <a:rPr kumimoji="1" lang="en-US" altLang="ko-KR" sz="1800" dirty="0">
                <a:latin typeface="+mn-ea"/>
              </a:rPr>
              <a:t>Scikit-learn</a:t>
            </a:r>
            <a:r>
              <a:rPr kumimoji="1" lang="ko-KR" altLang="en-US" sz="1800" dirty="0">
                <a:latin typeface="+mn-ea"/>
              </a:rPr>
              <a:t>의 많은 분류기들은 내부적으로 </a:t>
            </a:r>
            <a:r>
              <a:rPr kumimoji="1" lang="en-US" altLang="ko-KR" sz="1800" dirty="0">
                <a:latin typeface="+mn-ea"/>
              </a:rPr>
              <a:t>y</a:t>
            </a:r>
            <a:r>
              <a:rPr kumimoji="1" lang="ko-KR" altLang="en-US" sz="1800" dirty="0">
                <a:latin typeface="+mn-ea"/>
              </a:rPr>
              <a:t> 레이블을 </a:t>
            </a:r>
            <a:r>
              <a:rPr kumimoji="1" lang="en-US" altLang="ko-KR" sz="1800" dirty="0">
                <a:latin typeface="+mn-ea"/>
              </a:rPr>
              <a:t>0</a:t>
            </a:r>
            <a:r>
              <a:rPr kumimoji="1" lang="ko-KR" altLang="en-US" sz="1800" dirty="0" err="1">
                <a:latin typeface="+mn-ea"/>
              </a:rPr>
              <a:t>부터</a:t>
            </a:r>
            <a:r>
              <a:rPr kumimoji="1" lang="ko-KR" altLang="en-US" sz="1800" dirty="0">
                <a:latin typeface="+mn-ea"/>
              </a:rPr>
              <a:t> 시작하는 연속적인 정수로 자동으로 변환해주는데 </a:t>
            </a:r>
            <a:endParaRPr kumimoji="1" lang="en-US" altLang="ko-KR" sz="1800" dirty="0">
              <a:latin typeface="+mn-ea"/>
            </a:endParaRPr>
          </a:p>
          <a:p>
            <a:r>
              <a:rPr kumimoji="1" lang="en-US" altLang="ko-KR" sz="1800" dirty="0" err="1">
                <a:latin typeface="+mn-ea"/>
              </a:rPr>
              <a:t>VotingClassifier</a:t>
            </a:r>
            <a:r>
              <a:rPr kumimoji="1" lang="ko-KR" altLang="en-US" sz="1800" dirty="0" err="1">
                <a:latin typeface="+mn-ea"/>
              </a:rPr>
              <a:t>를</a:t>
            </a:r>
            <a:r>
              <a:rPr kumimoji="1" lang="ko-KR" altLang="en-US" sz="1800" dirty="0">
                <a:latin typeface="+mn-ea"/>
              </a:rPr>
              <a:t> 사용할 경우 이러한 변환을 해주지 않기 </a:t>
            </a:r>
            <a:r>
              <a:rPr kumimoji="1" lang="ko-KR" altLang="en-US" sz="1800" dirty="0" err="1">
                <a:latin typeface="+mn-ea"/>
              </a:rPr>
              <a:t>떄문에</a:t>
            </a:r>
            <a:r>
              <a:rPr kumimoji="1" lang="ko-KR" altLang="en-US" sz="1800" dirty="0">
                <a:latin typeface="+mn-ea"/>
              </a:rPr>
              <a:t> 수동적으로 </a:t>
            </a:r>
            <a:r>
              <a:rPr kumimoji="1" lang="en-US" altLang="ko-KR" sz="1800" dirty="0">
                <a:latin typeface="+mn-ea"/>
              </a:rPr>
              <a:t>0</a:t>
            </a:r>
            <a:r>
              <a:rPr kumimoji="1" lang="ko-KR" altLang="en-US" sz="1800" dirty="0" err="1">
                <a:latin typeface="+mn-ea"/>
              </a:rPr>
              <a:t>부터</a:t>
            </a:r>
            <a:r>
              <a:rPr kumimoji="1" lang="ko-KR" altLang="en-US" sz="1800" dirty="0">
                <a:latin typeface="+mn-ea"/>
              </a:rPr>
              <a:t> 시작하는 연속적인 정수로 </a:t>
            </a:r>
            <a:r>
              <a:rPr kumimoji="1" lang="ko-KR" altLang="en-US" sz="1800" dirty="0" err="1">
                <a:latin typeface="+mn-ea"/>
              </a:rPr>
              <a:t>만들어여야</a:t>
            </a:r>
            <a:r>
              <a:rPr kumimoji="1" lang="ko-KR" altLang="en-US" sz="1800" dirty="0">
                <a:latin typeface="+mn-ea"/>
              </a:rPr>
              <a:t> 한다</a:t>
            </a:r>
            <a:r>
              <a:rPr kumimoji="1" lang="en-US" altLang="ko-KR" sz="1800" dirty="0">
                <a:latin typeface="+mn-ea"/>
              </a:rPr>
              <a:t>.</a:t>
            </a:r>
          </a:p>
          <a:p>
            <a:endParaRPr kumimoji="1" lang="en-US" altLang="ko-KR" sz="1800" dirty="0">
              <a:latin typeface="+mn-ea"/>
            </a:endParaRPr>
          </a:p>
          <a:p>
            <a:r>
              <a:rPr kumimoji="1" lang="ko-KR" altLang="en-US" sz="1800" dirty="0">
                <a:latin typeface="+mn-ea"/>
              </a:rPr>
              <a:t>그리고 소수 클래스에 대해서 가중치를 더 부여하도록 작업을 수행하고 있다</a:t>
            </a:r>
            <a:r>
              <a:rPr kumimoji="1" lang="en-US" altLang="ko-KR" sz="18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0289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D1FCEE77-3EC5-B4FD-651F-08494C1FE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05879"/>
            <a:ext cx="8305800" cy="283556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71C111-EFE3-A68E-1862-592551BA4BAC}"/>
              </a:ext>
            </a:extLst>
          </p:cNvPr>
          <p:cNvSpPr txBox="1"/>
          <p:nvPr/>
        </p:nvSpPr>
        <p:spPr>
          <a:xfrm>
            <a:off x="838199" y="1051449"/>
            <a:ext cx="8186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+mn-ea"/>
              </a:rPr>
              <a:t>여러 개의 모델을 만들어 합산하여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결론을 내는 앙상블 모델을 만들었다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285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A7B723-4173-3B38-80AE-73A22AF2D973}"/>
              </a:ext>
            </a:extLst>
          </p:cNvPr>
          <p:cNvSpPr txBox="1"/>
          <p:nvPr/>
        </p:nvSpPr>
        <p:spPr>
          <a:xfrm>
            <a:off x="3298372" y="2754476"/>
            <a:ext cx="7968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 dirty="0">
                <a:latin typeface="+mn-ea"/>
              </a:rPr>
              <a:t>테스트 데이터를 가지고 분류하기</a:t>
            </a:r>
            <a:endParaRPr kumimoji="1" lang="en-US" altLang="ko-KR" sz="18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90BF0-AC04-467D-D703-5656A6560896}"/>
              </a:ext>
            </a:extLst>
          </p:cNvPr>
          <p:cNvSpPr txBox="1"/>
          <p:nvPr/>
        </p:nvSpPr>
        <p:spPr>
          <a:xfrm>
            <a:off x="2862944" y="3734193"/>
            <a:ext cx="722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데이터처럼 전처리를 진행해서 진행했습니다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과정은 생략하고 본론만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3869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FBA8EE5-37F9-C39E-EC38-00FE42C2F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781" y="2388145"/>
            <a:ext cx="7610021" cy="208170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69D07-F6B3-F6DB-10A5-8F78185C2F50}"/>
              </a:ext>
            </a:extLst>
          </p:cNvPr>
          <p:cNvSpPr txBox="1"/>
          <p:nvPr/>
        </p:nvSpPr>
        <p:spPr>
          <a:xfrm>
            <a:off x="778781" y="950463"/>
            <a:ext cx="9225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dirty="0"/>
              <a:t>테스트</a:t>
            </a:r>
            <a:r>
              <a:rPr kumimoji="1" lang="ko-KR" altLang="en-US" dirty="0"/>
              <a:t> 데이터로 정적 행동</a:t>
            </a:r>
            <a:r>
              <a:rPr kumimoji="1" lang="en-US" altLang="ko-KR" dirty="0"/>
              <a:t>(0)</a:t>
            </a:r>
            <a:r>
              <a:rPr kumimoji="1" lang="ko-KR" altLang="en-US" dirty="0"/>
              <a:t>인지 동적 행동</a:t>
            </a:r>
            <a:r>
              <a:rPr kumimoji="1" lang="en-US" altLang="ko-KR" dirty="0"/>
              <a:t>(1)</a:t>
            </a:r>
            <a:r>
              <a:rPr kumimoji="1" lang="ko-KR" altLang="en-US" dirty="0"/>
              <a:t>인지 구분하는 모델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넣어봅니다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11725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2372DE9-B144-6026-06B2-D4D41FF6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34" y="2059495"/>
            <a:ext cx="6490866" cy="4366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6C06A3-9FCF-090D-C34F-FB052646163B}"/>
              </a:ext>
            </a:extLst>
          </p:cNvPr>
          <p:cNvSpPr txBox="1"/>
          <p:nvPr/>
        </p:nvSpPr>
        <p:spPr>
          <a:xfrm>
            <a:off x="740227" y="700092"/>
            <a:ext cx="11930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정적 행동</a:t>
            </a:r>
            <a:r>
              <a:rPr kumimoji="1" lang="en-US" altLang="ko-KR" dirty="0"/>
              <a:t>(0)</a:t>
            </a:r>
            <a:r>
              <a:rPr kumimoji="1" lang="ko-KR" altLang="en-US" dirty="0"/>
              <a:t>인지 동적 행동</a:t>
            </a:r>
            <a:r>
              <a:rPr kumimoji="1" lang="en-US" altLang="ko-KR" dirty="0"/>
              <a:t>(1)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어떻게 구분했는지에 따라 </a:t>
            </a:r>
            <a:endParaRPr kumimoji="1" lang="en-US" altLang="ko-KR" dirty="0"/>
          </a:p>
          <a:p>
            <a:r>
              <a:rPr kumimoji="1" lang="ko-KR" altLang="en-US" dirty="0"/>
              <a:t>정적 행동 세부 분류하는 메서드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동적 행동 세부 분류하는 메서드를 수행합니다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144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C8D8332-1780-6371-BA01-653B3D57E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7363"/>
            <a:ext cx="10515600" cy="32600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4A127-01B4-1740-769F-CB0CA6F5B394}"/>
              </a:ext>
            </a:extLst>
          </p:cNvPr>
          <p:cNvSpPr txBox="1"/>
          <p:nvPr/>
        </p:nvSpPr>
        <p:spPr>
          <a:xfrm>
            <a:off x="838200" y="643821"/>
            <a:ext cx="10428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정적 행동 세부 분류하는 메서드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동적 행동 세부 분류하는 메서드는 아래와 같이 구성됩니다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21815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9508BFE-F3ED-B9ED-C115-98118B011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32381"/>
            <a:ext cx="7839016" cy="391568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45C27-91A5-0EE7-19A2-B3A14930FAE2}"/>
              </a:ext>
            </a:extLst>
          </p:cNvPr>
          <p:cNvSpPr txBox="1"/>
          <p:nvPr/>
        </p:nvSpPr>
        <p:spPr>
          <a:xfrm>
            <a:off x="838199" y="909935"/>
            <a:ext cx="9775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Kaggle </a:t>
            </a:r>
            <a:r>
              <a:rPr kumimoji="1" lang="ko-KR" altLang="en-US" dirty="0"/>
              <a:t>제출 형태로 만든다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8845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A34A4C-D86F-2555-7572-95E1C8FBE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58467"/>
            <a:ext cx="10515600" cy="110188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C3442-58C6-0B47-2D4D-79B5AB9B1D28}"/>
              </a:ext>
            </a:extLst>
          </p:cNvPr>
          <p:cNvSpPr txBox="1"/>
          <p:nvPr/>
        </p:nvSpPr>
        <p:spPr>
          <a:xfrm>
            <a:off x="838200" y="849477"/>
            <a:ext cx="10591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Kaggle </a:t>
            </a:r>
            <a:r>
              <a:rPr kumimoji="1" lang="ko-KR" altLang="en-US" dirty="0"/>
              <a:t>경진 대회에서 </a:t>
            </a:r>
            <a:r>
              <a:rPr kumimoji="1" lang="en-US" altLang="ko-KR" dirty="0"/>
              <a:t>199</a:t>
            </a:r>
            <a:r>
              <a:rPr kumimoji="1" lang="ko-KR" altLang="en-US" dirty="0"/>
              <a:t>명이 참가한 것으로 알고 있는데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Public Score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0.98942 </a:t>
            </a:r>
            <a:r>
              <a:rPr kumimoji="1" lang="ko-KR" altLang="en-US" dirty="0"/>
              <a:t>였으면 </a:t>
            </a:r>
            <a:r>
              <a:rPr kumimoji="1" lang="en-US" altLang="ko-KR" dirty="0"/>
              <a:t>30</a:t>
            </a:r>
            <a:r>
              <a:rPr kumimoji="1" lang="ko-KR" altLang="en-US" dirty="0"/>
              <a:t>등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40</a:t>
            </a:r>
            <a:r>
              <a:rPr kumimoji="1" lang="ko-KR" altLang="en-US" dirty="0"/>
              <a:t>등 한 것으로 기억하고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79508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1D6FC-179E-9FD7-879A-C04AA31B2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sz="2000" dirty="0"/>
              <a:t>1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클래스 불균형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개념 인식을 확실히 </a:t>
            </a:r>
            <a:r>
              <a:rPr kumimoji="1" lang="ko-KR" altLang="en-US" sz="2000" dirty="0" err="1"/>
              <a:t>꺠우친</a:t>
            </a:r>
            <a:r>
              <a:rPr kumimoji="1" lang="ko-KR" altLang="en-US" sz="2000" dirty="0"/>
              <a:t> 프로젝트였다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r>
              <a:rPr kumimoji="1" lang="ko-KR" altLang="en-US" sz="2000" dirty="0"/>
              <a:t>예전에 프로젝트를 진행할 </a:t>
            </a:r>
            <a:r>
              <a:rPr kumimoji="1" lang="ko-KR" altLang="en-US" sz="2000" dirty="0" err="1"/>
              <a:t>떄</a:t>
            </a:r>
            <a:r>
              <a:rPr kumimoji="1" lang="ko-KR" altLang="en-US" sz="2000" dirty="0"/>
              <a:t> 클래스 불균형이라는 개념에 대해서 확실히 </a:t>
            </a:r>
            <a:r>
              <a:rPr kumimoji="1" lang="ko-KR" altLang="en-US" sz="2000" dirty="0" err="1"/>
              <a:t>꺠우치지도</a:t>
            </a:r>
            <a:r>
              <a:rPr kumimoji="1" lang="ko-KR" altLang="en-US" sz="2000" dirty="0"/>
              <a:t> 못했고 이를 해소하고자 하는 노력이 부족했는데 이번 프로젝트 계기로 분류 모델일 </a:t>
            </a:r>
            <a:r>
              <a:rPr kumimoji="1" lang="ko-KR" altLang="en-US" sz="2000" dirty="0" err="1"/>
              <a:t>떄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클래스 불균형인지 아닌지 확인하여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만약 불균형이면 이를 해소하기 위한 방법을 수행해야 되겠다고 생각이 들었다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endParaRPr kumimoji="1" lang="en-US" altLang="ko-Kore-KR" sz="2000" dirty="0"/>
          </a:p>
          <a:p>
            <a:pPr marL="0" indent="0">
              <a:buNone/>
            </a:pPr>
            <a:r>
              <a:rPr kumimoji="1" lang="en-US" altLang="ko-KR" sz="2000" dirty="0"/>
              <a:t>2.</a:t>
            </a:r>
            <a:r>
              <a:rPr kumimoji="1" lang="ko-KR" altLang="en-US" sz="2000" dirty="0"/>
              <a:t> 이번 프로젝트는 단계적 모델링을 수행했다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모델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을 거쳐 모델 </a:t>
            </a:r>
            <a:r>
              <a:rPr kumimoji="1" lang="en-US" altLang="ko-KR" sz="2000" dirty="0"/>
              <a:t>2-1</a:t>
            </a:r>
            <a:r>
              <a:rPr kumimoji="1" lang="ko-KR" altLang="en-US" sz="2000" dirty="0"/>
              <a:t>을 수행하기도 하고 모델 </a:t>
            </a:r>
            <a:r>
              <a:rPr kumimoji="1" lang="en-US" altLang="ko-KR" sz="2000" dirty="0"/>
              <a:t>2-2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수행하기도 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본래 그냥 </a:t>
            </a:r>
            <a:r>
              <a:rPr kumimoji="1" lang="en-US" altLang="ko-KR" sz="2000" dirty="0"/>
              <a:t>11</a:t>
            </a:r>
            <a:r>
              <a:rPr kumimoji="1" lang="ko-KR" altLang="en-US" sz="2000" dirty="0"/>
              <a:t>개 라벨에 대해서 다중 분류를 해도 되지만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단계적 모델링이라는 개념을 도입해서 프로젝트를 수행했다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이렇게 프로젝트가 진행될 수 </a:t>
            </a:r>
            <a:r>
              <a:rPr kumimoji="1" lang="ko-KR" altLang="en-US" sz="2000" dirty="0" err="1"/>
              <a:t>있구나를</a:t>
            </a:r>
            <a:r>
              <a:rPr kumimoji="1" lang="ko-KR" altLang="en-US" sz="2000" dirty="0"/>
              <a:t> 느끼게 되었다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BFA41-D593-22CD-EEE2-BD509F1EDB9A}"/>
              </a:ext>
            </a:extLst>
          </p:cNvPr>
          <p:cNvSpPr txBox="1"/>
          <p:nvPr/>
        </p:nvSpPr>
        <p:spPr>
          <a:xfrm>
            <a:off x="751114" y="681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dirty="0"/>
              <a:t>느낀점</a:t>
            </a:r>
          </a:p>
        </p:txBody>
      </p:sp>
    </p:spTree>
    <p:extLst>
      <p:ext uri="{BB962C8B-B14F-4D97-AF65-F5344CB8AC3E}">
        <p14:creationId xmlns:p14="http://schemas.microsoft.com/office/powerpoint/2010/main" val="404596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8FDFF-9C3A-8477-CC29-8D0875B4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ore-KR" sz="4000" b="1" i="0" dirty="0">
                <a:solidFill>
                  <a:srgbClr val="202124"/>
                </a:solidFill>
                <a:effectLst/>
                <a:latin typeface="Inter"/>
              </a:rPr>
              <a:t>Evaluation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8F8BE-5BDE-82E3-2BBD-DEA149DC5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" altLang="ko-Kore-KR" sz="2400" b="1" i="0" dirty="0">
                <a:solidFill>
                  <a:srgbClr val="202124"/>
                </a:solidFill>
                <a:effectLst/>
                <a:latin typeface="Inter"/>
              </a:rPr>
              <a:t>AIVLE </a:t>
            </a:r>
            <a:r>
              <a:rPr lang="ko-KR" altLang="en-US" sz="2400" b="1" i="0" dirty="0">
                <a:solidFill>
                  <a:srgbClr val="202124"/>
                </a:solidFill>
                <a:effectLst/>
                <a:latin typeface="Inter"/>
              </a:rPr>
              <a:t>미니 프로젝트 </a:t>
            </a:r>
            <a:r>
              <a:rPr lang="en-US" altLang="ko-KR" sz="2400" b="1" i="0" dirty="0">
                <a:solidFill>
                  <a:srgbClr val="202124"/>
                </a:solidFill>
                <a:effectLst/>
                <a:latin typeface="Inter"/>
              </a:rPr>
              <a:t>5</a:t>
            </a:r>
            <a:r>
              <a:rPr lang="ko-KR" altLang="en-US" sz="2400" b="1" i="0" dirty="0">
                <a:solidFill>
                  <a:srgbClr val="202124"/>
                </a:solidFill>
                <a:effectLst/>
                <a:latin typeface="Inter"/>
              </a:rPr>
              <a:t>차 과정</a:t>
            </a:r>
          </a:p>
          <a:p>
            <a:pPr algn="l" fontAlgn="base"/>
            <a:r>
              <a:rPr lang="ko-KR" altLang="en-US" sz="2400" b="1" i="0" dirty="0">
                <a:solidFill>
                  <a:srgbClr val="202124"/>
                </a:solidFill>
                <a:effectLst/>
                <a:latin typeface="Inter"/>
              </a:rPr>
              <a:t>과제명 </a:t>
            </a:r>
            <a:r>
              <a:rPr lang="en-US" altLang="ko-KR" sz="2400" b="1" i="0" dirty="0">
                <a:solidFill>
                  <a:srgbClr val="202124"/>
                </a:solidFill>
                <a:effectLst/>
                <a:latin typeface="Inter"/>
              </a:rPr>
              <a:t>: </a:t>
            </a:r>
            <a:r>
              <a:rPr lang="en" altLang="ko-Kore-KR" sz="2400" b="1" i="0" dirty="0">
                <a:solidFill>
                  <a:srgbClr val="202124"/>
                </a:solidFill>
                <a:effectLst/>
                <a:latin typeface="Inter"/>
              </a:rPr>
              <a:t>HAR </a:t>
            </a:r>
            <a:r>
              <a:rPr lang="ko-KR" altLang="en-US" sz="2400" b="1" i="0" dirty="0">
                <a:solidFill>
                  <a:srgbClr val="202124"/>
                </a:solidFill>
                <a:effectLst/>
                <a:latin typeface="Inter"/>
              </a:rPr>
              <a:t>데이터 멀티 라벨 분류</a:t>
            </a:r>
          </a:p>
          <a:p>
            <a:pPr algn="l" fontAlgn="base"/>
            <a:r>
              <a:rPr lang="ko-KR" altLang="en-US" sz="2400" b="1" i="0" dirty="0">
                <a:solidFill>
                  <a:srgbClr val="202124"/>
                </a:solidFill>
                <a:effectLst/>
                <a:latin typeface="Inter"/>
              </a:rPr>
              <a:t>모델 성능 평가기준 </a:t>
            </a:r>
            <a:r>
              <a:rPr lang="en-US" altLang="ko-KR" sz="2400" b="1" i="0" dirty="0">
                <a:solidFill>
                  <a:srgbClr val="202124"/>
                </a:solidFill>
                <a:effectLst/>
                <a:latin typeface="Inter"/>
              </a:rPr>
              <a:t>: </a:t>
            </a:r>
            <a:r>
              <a:rPr lang="en" altLang="ko-Kore-KR" sz="2400" b="1" i="0" dirty="0">
                <a:solidFill>
                  <a:srgbClr val="202124"/>
                </a:solidFill>
                <a:effectLst/>
                <a:latin typeface="Inter"/>
              </a:rPr>
              <a:t>Categorization Accuracy</a:t>
            </a:r>
          </a:p>
          <a:p>
            <a:pPr algn="l" fontAlgn="base"/>
            <a:r>
              <a:rPr lang="ko-KR" altLang="en-US" sz="2400" b="0" i="0" dirty="0">
                <a:solidFill>
                  <a:srgbClr val="3C4043"/>
                </a:solidFill>
                <a:effectLst/>
                <a:latin typeface="Inter"/>
              </a:rPr>
              <a:t>제출 양식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ter"/>
              </a:rPr>
              <a:t>(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ter"/>
              </a:rPr>
              <a:t>csv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ter"/>
              </a:rPr>
              <a:t>파일 예제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ter"/>
              </a:rPr>
              <a:t>)</a:t>
            </a:r>
          </a:p>
          <a:p>
            <a:pPr algn="l" fontAlgn="base"/>
            <a:endParaRPr lang="en-US" altLang="ko-KR" sz="2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kumimoji="1" lang="ko-Kore-KR" altLang="en-US" dirty="0"/>
          </a:p>
        </p:txBody>
      </p:sp>
      <p:pic>
        <p:nvPicPr>
          <p:cNvPr id="5" name="그림 4" descr="텍스트, 스크린샷, 영수증, 화이트이(가) 표시된 사진&#10;&#10;자동 생성된 설명">
            <a:extLst>
              <a:ext uri="{FF2B5EF4-FFF2-40B4-BE49-F238E27FC236}">
                <a16:creationId xmlns:a16="http://schemas.microsoft.com/office/drawing/2014/main" id="{9C1ED4B4-2A8E-4DC6-1436-A5FEB1B4F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7" y="4131922"/>
            <a:ext cx="7772400" cy="13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06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58D05-D693-69C1-7C38-0A15C5CE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E8A3C-1D78-7A46-F799-4CE9BB475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689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8E8F9-C4BC-6615-2D4D-5D14F1E8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ore-KR" sz="4000" b="1" i="0" dirty="0">
                <a:solidFill>
                  <a:srgbClr val="202124"/>
                </a:solidFill>
                <a:effectLst/>
                <a:latin typeface="Inter"/>
              </a:rPr>
              <a:t>Dataset Description</a:t>
            </a:r>
            <a:r>
              <a:rPr lang="ko-KR" altLang="en-US" sz="4000" b="1" i="0" dirty="0">
                <a:solidFill>
                  <a:srgbClr val="202124"/>
                </a:solidFill>
                <a:effectLst/>
                <a:latin typeface="Inter"/>
              </a:rPr>
              <a:t> </a:t>
            </a:r>
            <a:r>
              <a:rPr lang="en-US" altLang="ko-KR" sz="4000" b="1" i="0" dirty="0">
                <a:solidFill>
                  <a:srgbClr val="202124"/>
                </a:solidFill>
                <a:effectLst/>
                <a:latin typeface="Inter"/>
              </a:rPr>
              <a:t>–</a:t>
            </a:r>
            <a:r>
              <a:rPr lang="ko-KR" altLang="en-US" sz="4000" b="1" i="0" dirty="0">
                <a:solidFill>
                  <a:srgbClr val="202124"/>
                </a:solidFill>
                <a:effectLst/>
                <a:latin typeface="Inter"/>
              </a:rPr>
              <a:t> 라벨 설명</a:t>
            </a:r>
            <a:br>
              <a:rPr lang="en-US" altLang="ko-KR" sz="4000" b="1" i="0" dirty="0">
                <a:solidFill>
                  <a:srgbClr val="202124"/>
                </a:solidFill>
                <a:effectLst/>
                <a:latin typeface="Inter"/>
              </a:rPr>
            </a:b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AE2D1-352E-1DDC-0CBF-EB3062672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714"/>
            <a:ext cx="10515600" cy="48162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b="0" i="0" dirty="0">
                <a:solidFill>
                  <a:srgbClr val="3C4043"/>
                </a:solidFill>
                <a:effectLst/>
                <a:latin typeface="Inter"/>
              </a:rPr>
              <a:t>Y(Target)</a:t>
            </a:r>
            <a:r>
              <a:rPr lang="ko-KR" altLang="en-US" sz="2000" b="0" i="0" dirty="0">
                <a:solidFill>
                  <a:srgbClr val="3C4043"/>
                </a:solidFill>
                <a:effectLst/>
                <a:latin typeface="Inter"/>
              </a:rPr>
              <a:t>에 클래스가 </a:t>
            </a:r>
            <a:r>
              <a:rPr lang="en-US" altLang="ko-KR" sz="2000" b="0" i="0" dirty="0">
                <a:solidFill>
                  <a:srgbClr val="3C4043"/>
                </a:solidFill>
                <a:effectLst/>
                <a:latin typeface="Inter"/>
              </a:rPr>
              <a:t>11</a:t>
            </a:r>
            <a:r>
              <a:rPr lang="ko-KR" altLang="en-US" sz="2000" b="0" i="0" dirty="0">
                <a:solidFill>
                  <a:srgbClr val="3C4043"/>
                </a:solidFill>
                <a:effectLst/>
                <a:latin typeface="Inter"/>
              </a:rPr>
              <a:t>개 임을 알 수 있다</a:t>
            </a:r>
            <a:r>
              <a:rPr lang="en-US" altLang="ko-KR" sz="2000" dirty="0">
                <a:solidFill>
                  <a:srgbClr val="3C4043"/>
                </a:solidFill>
                <a:latin typeface="Inter"/>
              </a:rPr>
              <a:t>.</a:t>
            </a:r>
            <a:r>
              <a:rPr lang="ko-KR" altLang="en-US" sz="2000" dirty="0">
                <a:solidFill>
                  <a:srgbClr val="3C4043"/>
                </a:solidFill>
                <a:latin typeface="Inter"/>
              </a:rPr>
              <a:t> 즉 다중 분류 문제임을 알 수 있다</a:t>
            </a:r>
            <a:r>
              <a:rPr lang="en-US" altLang="ko-KR" sz="2000" dirty="0">
                <a:solidFill>
                  <a:srgbClr val="3C4043"/>
                </a:solidFill>
                <a:latin typeface="Inter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3C4043"/>
              </a:solidFill>
              <a:latin typeface="Inter"/>
            </a:endParaRPr>
          </a:p>
          <a:p>
            <a:pPr marL="0" indent="0">
              <a:buNone/>
            </a:pPr>
            <a:r>
              <a:rPr lang="en-US" altLang="ko-KR" sz="1500" b="0" i="0" dirty="0">
                <a:solidFill>
                  <a:srgbClr val="3C4043"/>
                </a:solidFill>
                <a:effectLst/>
                <a:latin typeface="Inter"/>
              </a:rPr>
              <a:t>1: </a:t>
            </a:r>
            <a:r>
              <a:rPr lang="ko-KR" altLang="en-US" sz="1500" b="0" i="0" dirty="0">
                <a:solidFill>
                  <a:srgbClr val="3C4043"/>
                </a:solidFill>
                <a:effectLst/>
                <a:latin typeface="Inter"/>
              </a:rPr>
              <a:t>걷기</a:t>
            </a:r>
            <a:endParaRPr lang="en-US" altLang="ko-KR" sz="15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sz="1500" b="0" i="0" dirty="0">
                <a:solidFill>
                  <a:srgbClr val="3C4043"/>
                </a:solidFill>
                <a:effectLst/>
                <a:latin typeface="Inter"/>
              </a:rPr>
              <a:t>2: </a:t>
            </a:r>
            <a:r>
              <a:rPr lang="ko-KR" altLang="en-US" sz="1500" b="0" i="0" dirty="0">
                <a:solidFill>
                  <a:srgbClr val="3C4043"/>
                </a:solidFill>
                <a:effectLst/>
                <a:latin typeface="Inter"/>
              </a:rPr>
              <a:t>뛰기</a:t>
            </a:r>
            <a:endParaRPr lang="en-US" altLang="ko-KR" sz="15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sz="1500" b="0" i="0" dirty="0">
                <a:solidFill>
                  <a:srgbClr val="3C4043"/>
                </a:solidFill>
                <a:effectLst/>
                <a:latin typeface="Inter"/>
              </a:rPr>
              <a:t>3: </a:t>
            </a:r>
            <a:r>
              <a:rPr lang="ko-KR" altLang="en-US" sz="1500" b="0" i="0" dirty="0">
                <a:solidFill>
                  <a:srgbClr val="3C4043"/>
                </a:solidFill>
                <a:effectLst/>
                <a:latin typeface="Inter"/>
              </a:rPr>
              <a:t>천천히 걷기</a:t>
            </a:r>
            <a:endParaRPr lang="en-US" altLang="ko-KR" sz="15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sz="1500" b="0" i="0" dirty="0">
                <a:solidFill>
                  <a:srgbClr val="3C4043"/>
                </a:solidFill>
                <a:effectLst/>
                <a:latin typeface="Inter"/>
              </a:rPr>
              <a:t>4: </a:t>
            </a:r>
            <a:r>
              <a:rPr lang="ko-KR" altLang="en-US" sz="1500" b="0" i="0" dirty="0">
                <a:solidFill>
                  <a:srgbClr val="3C4043"/>
                </a:solidFill>
                <a:effectLst/>
                <a:latin typeface="Inter"/>
              </a:rPr>
              <a:t>계단 오르기</a:t>
            </a:r>
            <a:endParaRPr lang="en-US" altLang="ko-KR" sz="15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sz="1500" b="0" i="0" dirty="0">
                <a:solidFill>
                  <a:srgbClr val="3C4043"/>
                </a:solidFill>
                <a:effectLst/>
                <a:latin typeface="Inter"/>
              </a:rPr>
              <a:t>5: </a:t>
            </a:r>
            <a:r>
              <a:rPr lang="ko-KR" altLang="en-US" sz="1500" b="0" i="0" dirty="0">
                <a:solidFill>
                  <a:srgbClr val="3C4043"/>
                </a:solidFill>
                <a:effectLst/>
                <a:latin typeface="Inter"/>
              </a:rPr>
              <a:t>계단 내려가기</a:t>
            </a:r>
            <a:endParaRPr lang="en-US" altLang="ko-KR" sz="15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sz="1500" b="0" i="0" dirty="0">
                <a:solidFill>
                  <a:srgbClr val="3C4043"/>
                </a:solidFill>
                <a:effectLst/>
                <a:latin typeface="Inter"/>
              </a:rPr>
              <a:t>6: </a:t>
            </a:r>
            <a:r>
              <a:rPr lang="ko-KR" altLang="en-US" sz="1500" b="0" i="0" dirty="0">
                <a:solidFill>
                  <a:srgbClr val="3C4043"/>
                </a:solidFill>
                <a:effectLst/>
                <a:latin typeface="Inter"/>
              </a:rPr>
              <a:t>서있기</a:t>
            </a:r>
            <a:endParaRPr lang="en-US" altLang="ko-KR" sz="15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sz="1500" b="0" i="0" dirty="0">
                <a:solidFill>
                  <a:srgbClr val="3C4043"/>
                </a:solidFill>
                <a:effectLst/>
                <a:latin typeface="Inter"/>
              </a:rPr>
              <a:t>7: </a:t>
            </a:r>
            <a:r>
              <a:rPr lang="ko-KR" altLang="en-US" sz="1500" b="0" i="0" dirty="0">
                <a:solidFill>
                  <a:srgbClr val="3C4043"/>
                </a:solidFill>
                <a:effectLst/>
                <a:latin typeface="Inter"/>
              </a:rPr>
              <a:t>앉아있기</a:t>
            </a:r>
            <a:endParaRPr lang="en-US" altLang="ko-KR" sz="15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sz="1500" b="0" i="0" dirty="0">
                <a:solidFill>
                  <a:srgbClr val="3C4043"/>
                </a:solidFill>
                <a:effectLst/>
                <a:latin typeface="Inter"/>
              </a:rPr>
              <a:t>8: </a:t>
            </a:r>
            <a:r>
              <a:rPr lang="ko-KR" altLang="en-US" sz="1500" b="0" i="0" dirty="0">
                <a:solidFill>
                  <a:srgbClr val="3C4043"/>
                </a:solidFill>
                <a:effectLst/>
                <a:latin typeface="Inter"/>
              </a:rPr>
              <a:t>누워있기</a:t>
            </a:r>
            <a:endParaRPr lang="en-US" altLang="ko-KR" sz="15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sz="1500" b="0" i="0" dirty="0">
                <a:solidFill>
                  <a:srgbClr val="3C4043"/>
                </a:solidFill>
                <a:effectLst/>
                <a:latin typeface="Inter"/>
              </a:rPr>
              <a:t>9: </a:t>
            </a:r>
            <a:r>
              <a:rPr lang="ko-KR" altLang="en-US" sz="1500" b="0" i="0" dirty="0">
                <a:solidFill>
                  <a:srgbClr val="3C4043"/>
                </a:solidFill>
                <a:effectLst/>
                <a:latin typeface="Inter"/>
              </a:rPr>
              <a:t>자전거 타기</a:t>
            </a:r>
            <a:endParaRPr lang="en-US" altLang="ko-KR" sz="15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sz="1500" b="0" i="0" dirty="0">
                <a:solidFill>
                  <a:srgbClr val="3C4043"/>
                </a:solidFill>
                <a:effectLst/>
                <a:latin typeface="Inter"/>
              </a:rPr>
              <a:t>10: </a:t>
            </a:r>
            <a:r>
              <a:rPr lang="ko-KR" altLang="en-US" sz="1500" b="0" i="0" dirty="0">
                <a:solidFill>
                  <a:srgbClr val="3C4043"/>
                </a:solidFill>
                <a:effectLst/>
                <a:latin typeface="Inter"/>
              </a:rPr>
              <a:t>서서 자전거 타기</a:t>
            </a:r>
            <a:endParaRPr lang="en-US" altLang="ko-KR" sz="15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sz="1500" b="0" i="0" dirty="0">
                <a:solidFill>
                  <a:srgbClr val="3C4043"/>
                </a:solidFill>
                <a:effectLst/>
                <a:latin typeface="Inter"/>
              </a:rPr>
              <a:t>11: </a:t>
            </a:r>
            <a:r>
              <a:rPr lang="ko-KR" altLang="en-US" sz="1500" b="0" i="0" dirty="0">
                <a:solidFill>
                  <a:srgbClr val="3C4043"/>
                </a:solidFill>
                <a:effectLst/>
                <a:latin typeface="Inter"/>
              </a:rPr>
              <a:t>자전거에 앉아있기</a:t>
            </a:r>
            <a:endParaRPr lang="en-US" altLang="ko-KR" sz="15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>
              <a:buNone/>
            </a:pPr>
            <a:endParaRPr kumimoji="1" lang="en-US" altLang="ko-Kore-KR" sz="1500" dirty="0">
              <a:solidFill>
                <a:srgbClr val="3C4043"/>
              </a:solidFill>
              <a:latin typeface="Inter"/>
            </a:endParaRPr>
          </a:p>
          <a:p>
            <a:pPr marL="0" indent="0">
              <a:buNone/>
            </a:pP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10396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E8625-FE60-AB1D-86E8-829CBEC5E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" altLang="ko-Kore-KR" sz="4000" b="1" i="0" dirty="0">
                <a:solidFill>
                  <a:srgbClr val="202124"/>
                </a:solidFill>
                <a:effectLst/>
                <a:latin typeface="Inter"/>
              </a:rPr>
              <a:t>Dataset Description</a:t>
            </a:r>
            <a:r>
              <a:rPr lang="ko-KR" altLang="en-US" sz="4000" b="1" i="0" dirty="0">
                <a:solidFill>
                  <a:srgbClr val="202124"/>
                </a:solidFill>
                <a:effectLst/>
                <a:latin typeface="Inter"/>
              </a:rPr>
              <a:t> </a:t>
            </a:r>
            <a:r>
              <a:rPr lang="en-US" altLang="ko-KR" sz="4000" b="1" i="0" dirty="0">
                <a:solidFill>
                  <a:srgbClr val="202124"/>
                </a:solidFill>
                <a:effectLst/>
                <a:latin typeface="Inter"/>
              </a:rPr>
              <a:t>-</a:t>
            </a:r>
            <a:r>
              <a:rPr lang="ko-KR" altLang="en-US" sz="4000" b="1" i="0" dirty="0">
                <a:solidFill>
                  <a:srgbClr val="202124"/>
                </a:solidFill>
                <a:effectLst/>
                <a:latin typeface="Inter"/>
              </a:rPr>
              <a:t> </a:t>
            </a:r>
            <a:r>
              <a:rPr lang="en" altLang="ko-Kore-KR" sz="4000" b="1" i="0" dirty="0">
                <a:solidFill>
                  <a:srgbClr val="202124"/>
                </a:solidFill>
                <a:effectLst/>
                <a:latin typeface="Inter"/>
              </a:rPr>
              <a:t>Files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D53FD-1F41-83FB-7436-78062165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KR" sz="2400" b="1" i="0" dirty="0" err="1">
                <a:solidFill>
                  <a:srgbClr val="3C4043"/>
                </a:solidFill>
                <a:effectLst/>
                <a:latin typeface="inherit"/>
              </a:rPr>
              <a:t>train.csv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 - the training set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KR" sz="2400" b="1" i="0" dirty="0" err="1">
                <a:solidFill>
                  <a:srgbClr val="3C4043"/>
                </a:solidFill>
                <a:effectLst/>
                <a:latin typeface="inherit"/>
              </a:rPr>
              <a:t>test.csv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 - the test set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KR" sz="2400" b="1" i="0" dirty="0" err="1">
                <a:solidFill>
                  <a:srgbClr val="3C4043"/>
                </a:solidFill>
                <a:effectLst/>
                <a:latin typeface="inherit"/>
              </a:rPr>
              <a:t>sample_submission.csv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 - a sample submission file in the correct format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212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372D-D763-A909-7DAF-E34A322A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ore-KR" sz="4000" b="1" i="0" dirty="0">
                <a:solidFill>
                  <a:srgbClr val="202124"/>
                </a:solidFill>
                <a:effectLst/>
                <a:latin typeface="Inter"/>
              </a:rPr>
              <a:t>Dataset Description</a:t>
            </a:r>
            <a:r>
              <a:rPr lang="ko-KR" altLang="en-US" sz="4000" b="1" i="0" dirty="0">
                <a:solidFill>
                  <a:srgbClr val="202124"/>
                </a:solidFill>
                <a:effectLst/>
                <a:latin typeface="Inter"/>
              </a:rPr>
              <a:t> </a:t>
            </a:r>
            <a:r>
              <a:rPr lang="en-US" altLang="ko-KR" sz="4000" b="1" i="0" dirty="0">
                <a:solidFill>
                  <a:srgbClr val="202124"/>
                </a:solidFill>
                <a:effectLst/>
                <a:latin typeface="Inter"/>
              </a:rPr>
              <a:t>-</a:t>
            </a:r>
            <a:r>
              <a:rPr lang="ko-KR" altLang="en-US" sz="4000" b="1" i="0" dirty="0">
                <a:solidFill>
                  <a:srgbClr val="202124"/>
                </a:solidFill>
                <a:effectLst/>
                <a:latin typeface="Inter"/>
              </a:rPr>
              <a:t> </a:t>
            </a:r>
            <a:r>
              <a:rPr lang="en" altLang="ko-Kore-KR" sz="4000" b="1" i="0" dirty="0">
                <a:solidFill>
                  <a:srgbClr val="202124"/>
                </a:solidFill>
                <a:effectLst/>
                <a:latin typeface="Inter"/>
              </a:rPr>
              <a:t>Columns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73FD7-7A6F-244F-1433-906CFE48D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timestamp -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측정 시간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KR" sz="2400" b="0" i="0" dirty="0" err="1">
                <a:solidFill>
                  <a:srgbClr val="3C4043"/>
                </a:solidFill>
                <a:effectLst/>
                <a:latin typeface="inherit"/>
              </a:rPr>
              <a:t>A_x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 -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신체부위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herit"/>
              </a:rPr>
              <a:t>'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A'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에 부착된 센서의 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x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축 데이터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KR" sz="2400" b="0" i="0" dirty="0" err="1">
                <a:solidFill>
                  <a:srgbClr val="3C4043"/>
                </a:solidFill>
                <a:effectLst/>
                <a:latin typeface="inherit"/>
              </a:rPr>
              <a:t>A_y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 -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신체부위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herit"/>
              </a:rPr>
              <a:t>'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A'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에 부착된 센서의 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y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축 데이터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KR" sz="2400" b="0" i="0" dirty="0" err="1">
                <a:solidFill>
                  <a:srgbClr val="3C4043"/>
                </a:solidFill>
                <a:effectLst/>
                <a:latin typeface="inherit"/>
              </a:rPr>
              <a:t>A_z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 -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신체부위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herit"/>
              </a:rPr>
              <a:t>'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A'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에 부착된 센서의 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z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축 데이터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KR" sz="2400" b="0" i="0" dirty="0" err="1">
                <a:solidFill>
                  <a:srgbClr val="3C4043"/>
                </a:solidFill>
                <a:effectLst/>
                <a:latin typeface="inherit"/>
              </a:rPr>
              <a:t>B_x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 -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신체부위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herit"/>
              </a:rPr>
              <a:t>'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B'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에 부착된 센서의 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x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축 데이터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KR" sz="2400" b="0" i="0" dirty="0" err="1">
                <a:solidFill>
                  <a:srgbClr val="3C4043"/>
                </a:solidFill>
                <a:effectLst/>
                <a:latin typeface="inherit"/>
              </a:rPr>
              <a:t>B_y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 -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신체부위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herit"/>
              </a:rPr>
              <a:t>'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B'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에 부착된 센서의 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y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축 데이터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KR" sz="2400" b="0" i="0" dirty="0" err="1">
                <a:solidFill>
                  <a:srgbClr val="3C4043"/>
                </a:solidFill>
                <a:effectLst/>
                <a:latin typeface="inherit"/>
              </a:rPr>
              <a:t>B_z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 -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신체부위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herit"/>
              </a:rPr>
              <a:t>'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B'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에 부착된 센서의 </a:t>
            </a: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z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축 데이터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solidFill>
                  <a:srgbClr val="3C4043"/>
                </a:solidFill>
                <a:effectLst/>
                <a:latin typeface="inherit"/>
              </a:rPr>
              <a:t>label - </a:t>
            </a:r>
            <a:r>
              <a:rPr lang="ko-KR" altLang="en-US" sz="2400" b="0" i="0" dirty="0" err="1">
                <a:solidFill>
                  <a:srgbClr val="3C4043"/>
                </a:solidFill>
                <a:effectLst/>
                <a:latin typeface="inherit"/>
              </a:rPr>
              <a:t>라벨값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herit"/>
              </a:rPr>
              <a:t>(1~11)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herit"/>
              </a:rPr>
              <a:t>-&gt;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inherit"/>
              </a:rPr>
              <a:t>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inherit"/>
              </a:rPr>
              <a:t>Y(Target)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8861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C6FA2-CD6D-8B00-86DD-C13A7C30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i="0" dirty="0" err="1">
                <a:solidFill>
                  <a:srgbClr val="202124"/>
                </a:solidFill>
                <a:effectLst/>
                <a:latin typeface="Inter"/>
              </a:rPr>
              <a:t>케글</a:t>
            </a:r>
            <a:r>
              <a:rPr lang="ko-KR" altLang="en-US" sz="4000" b="1" i="0" dirty="0">
                <a:solidFill>
                  <a:srgbClr val="202124"/>
                </a:solidFill>
                <a:effectLst/>
                <a:latin typeface="Inter"/>
              </a:rPr>
              <a:t> 경진 대회 </a:t>
            </a:r>
            <a:r>
              <a:rPr lang="en-US" altLang="ko-KR" sz="4000" b="1" i="0" dirty="0">
                <a:solidFill>
                  <a:srgbClr val="202124"/>
                </a:solidFill>
                <a:effectLst/>
                <a:latin typeface="Inter"/>
              </a:rPr>
              <a:t>URL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5AAA1-8184-DB3F-EE44-BE1213BA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2400" dirty="0">
                <a:hlinkClick r:id="rId2"/>
              </a:rPr>
              <a:t>https://www.kaggle.com/competitions/4-aivle-school-5th-miniproject/overview</a:t>
            </a:r>
            <a:r>
              <a:rPr kumimoji="1" lang="en" altLang="ko-Kore-KR" sz="2400" dirty="0"/>
              <a:t> 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751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A1AE72-EDEA-7BD6-99EB-3F3360279DD6}"/>
              </a:ext>
            </a:extLst>
          </p:cNvPr>
          <p:cNvSpPr txBox="1"/>
          <p:nvPr/>
        </p:nvSpPr>
        <p:spPr>
          <a:xfrm>
            <a:off x="2498272" y="2499640"/>
            <a:ext cx="7195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진행을 어떻게 했는지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r>
              <a:rPr kumimoji="1" lang="ko-KR" altLang="en-US" sz="2400" dirty="0"/>
              <a:t>하면서 들었던 생각과 느낌에 대해서 </a:t>
            </a:r>
            <a:endParaRPr kumimoji="1" lang="en-US" altLang="ko-KR" sz="2400" dirty="0"/>
          </a:p>
          <a:p>
            <a:r>
              <a:rPr kumimoji="1" lang="ko-KR" altLang="en-US" sz="2400" dirty="0"/>
              <a:t>말하고자 합니다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7558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1599</Words>
  <Application>Microsoft Macintosh PowerPoint</Application>
  <PresentationFormat>와이드스크린</PresentationFormat>
  <Paragraphs>148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inherit</vt:lpstr>
      <vt:lpstr>Inter</vt:lpstr>
      <vt:lpstr>맑은 고딕</vt:lpstr>
      <vt:lpstr>Arial</vt:lpstr>
      <vt:lpstr>Calibri</vt:lpstr>
      <vt:lpstr>Calibri Light</vt:lpstr>
      <vt:lpstr>Courier New</vt:lpstr>
      <vt:lpstr>Office 테마</vt:lpstr>
      <vt:lpstr>센서 데이터 기반 모션 분류 (Kaggle 개인별 경진 대회)</vt:lpstr>
      <vt:lpstr>Overview</vt:lpstr>
      <vt:lpstr>Description</vt:lpstr>
      <vt:lpstr>Evaluation</vt:lpstr>
      <vt:lpstr>Dataset Description – 라벨 설명 </vt:lpstr>
      <vt:lpstr>Dataset Description - Files</vt:lpstr>
      <vt:lpstr>Dataset Description - Columns</vt:lpstr>
      <vt:lpstr>케글 경진 대회 URL</vt:lpstr>
      <vt:lpstr>PowerPoint 프레젠테이션</vt:lpstr>
      <vt:lpstr>진행 프로세스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센서 데이터 기반 모션 분류 (Kaggle 개인별 경진 대회)</dc:title>
  <dc:creator>Youngwoo Kim</dc:creator>
  <cp:lastModifiedBy>Youngwoo Kim</cp:lastModifiedBy>
  <cp:revision>5</cp:revision>
  <dcterms:created xsi:type="dcterms:W3CDTF">2023-10-29T01:36:41Z</dcterms:created>
  <dcterms:modified xsi:type="dcterms:W3CDTF">2023-10-29T08:34:51Z</dcterms:modified>
</cp:coreProperties>
</file>